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notesSlides/notesSlide1.xml" ContentType="application/vnd.openxmlformats-officedocument.presentationml.notesSlide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notesSlides/notesSlide4.xml" ContentType="application/vnd.openxmlformats-officedocument.presentationml.notesSlide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notesSlides/notesSlide5.xml" ContentType="application/vnd.openxmlformats-officedocument.presentationml.notesSlide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3"/>
  </p:notesMasterIdLst>
  <p:sldIdLst>
    <p:sldId id="256" r:id="rId2"/>
    <p:sldId id="299" r:id="rId3"/>
    <p:sldId id="257" r:id="rId4"/>
    <p:sldId id="258" r:id="rId5"/>
    <p:sldId id="294" r:id="rId6"/>
    <p:sldId id="262" r:id="rId7"/>
    <p:sldId id="263" r:id="rId8"/>
    <p:sldId id="259" r:id="rId9"/>
    <p:sldId id="260" r:id="rId10"/>
    <p:sldId id="266" r:id="rId11"/>
    <p:sldId id="264" r:id="rId12"/>
    <p:sldId id="267" r:id="rId13"/>
    <p:sldId id="295" r:id="rId14"/>
    <p:sldId id="265" r:id="rId15"/>
    <p:sldId id="268" r:id="rId16"/>
    <p:sldId id="296" r:id="rId17"/>
    <p:sldId id="269" r:id="rId18"/>
    <p:sldId id="270" r:id="rId19"/>
    <p:sldId id="273" r:id="rId20"/>
    <p:sldId id="293" r:id="rId21"/>
    <p:sldId id="297" r:id="rId22"/>
    <p:sldId id="272" r:id="rId23"/>
    <p:sldId id="274" r:id="rId24"/>
    <p:sldId id="275" r:id="rId25"/>
    <p:sldId id="298" r:id="rId26"/>
    <p:sldId id="276" r:id="rId27"/>
    <p:sldId id="278" r:id="rId28"/>
    <p:sldId id="277" r:id="rId29"/>
    <p:sldId id="280" r:id="rId30"/>
    <p:sldId id="279" r:id="rId31"/>
    <p:sldId id="281" r:id="rId32"/>
    <p:sldId id="282" r:id="rId33"/>
    <p:sldId id="283" r:id="rId34"/>
    <p:sldId id="284" r:id="rId35"/>
    <p:sldId id="286" r:id="rId36"/>
    <p:sldId id="287" r:id="rId37"/>
    <p:sldId id="285" r:id="rId38"/>
    <p:sldId id="289" r:id="rId39"/>
    <p:sldId id="290" r:id="rId40"/>
    <p:sldId id="292" r:id="rId41"/>
    <p:sldId id="291" r:id="rId42"/>
  </p:sldIdLst>
  <p:sldSz cx="9144000" cy="6858000" type="screen4x3"/>
  <p:notesSz cx="6858000" cy="9144000"/>
  <p:custDataLst>
    <p:tags r:id="rId45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98" d="100"/>
          <a:sy n="98" d="100"/>
        </p:scale>
        <p:origin x="-1200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presProps" Target="presProps.xml"/><Relationship Id="rId47" Type="http://schemas.openxmlformats.org/officeDocument/2006/relationships/viewProps" Target="viewProps.xml"/><Relationship Id="rId48" Type="http://schemas.openxmlformats.org/officeDocument/2006/relationships/theme" Target="theme/theme1.xml"/><Relationship Id="rId49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notesMaster" Target="notesMasters/notesMaster1.xml"/><Relationship Id="rId44" Type="http://schemas.openxmlformats.org/officeDocument/2006/relationships/printerSettings" Target="printerSettings/printerSettings1.bin"/><Relationship Id="rId45" Type="http://schemas.openxmlformats.org/officeDocument/2006/relationships/tags" Target="tags/tag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0C51B4-2FAC-084C-9629-26079AE8795E}" type="datetimeFigureOut">
              <a:rPr lang="en-US" smtClean="0"/>
              <a:t>4/16/15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D21EEC-4123-5C42-AD97-85416068C6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2257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D21EEC-4123-5C42-AD97-85416068C60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720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Thyroid hormone causes catecholamine sensitivity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D21EEC-4123-5C42-AD97-85416068C60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2291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Why </a:t>
            </a:r>
            <a:r>
              <a:rPr lang="en-US" dirty="0" err="1" smtClean="0"/>
              <a:t>didn</a:t>
            </a:r>
            <a:r>
              <a:rPr lang="fr-FR" dirty="0" smtClean="0"/>
              <a:t>’</a:t>
            </a:r>
            <a:r>
              <a:rPr lang="en-US" dirty="0" smtClean="0"/>
              <a:t>t</a:t>
            </a:r>
            <a:r>
              <a:rPr lang="en-US" baseline="0" dirty="0" smtClean="0"/>
              <a:t> we measure TRH?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D21EEC-4123-5C42-AD97-85416068C60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8796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T3/T4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D21EEC-4123-5C42-AD97-85416068C60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8598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TSI: thyroid stimulating </a:t>
            </a:r>
            <a:r>
              <a:rPr lang="en-US" dirty="0" err="1" smtClean="0"/>
              <a:t>immunoglobulins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D21EEC-4123-5C42-AD97-85416068C60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4548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Eye bulging due to inflammation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D21EEC-4123-5C42-AD97-85416068C607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0713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60133-3180-0349-999C-978D2FDEF3FB}" type="datetimeFigureOut">
              <a:rPr lang="en-US" smtClean="0"/>
              <a:t>4/16/15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98E42-721F-C041-8B7F-E6DCA2AFCC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4439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60133-3180-0349-999C-978D2FDEF3FB}" type="datetimeFigureOut">
              <a:rPr lang="en-US" smtClean="0"/>
              <a:t>4/16/15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98E42-721F-C041-8B7F-E6DCA2AFCC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0835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60133-3180-0349-999C-978D2FDEF3FB}" type="datetimeFigureOut">
              <a:rPr lang="en-US" smtClean="0"/>
              <a:t>4/16/15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98E42-721F-C041-8B7F-E6DCA2AFCC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0435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60133-3180-0349-999C-978D2FDEF3FB}" type="datetimeFigureOut">
              <a:rPr lang="en-US" smtClean="0"/>
              <a:t>4/16/15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98E42-721F-C041-8B7F-E6DCA2AFCC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0044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60133-3180-0349-999C-978D2FDEF3FB}" type="datetimeFigureOut">
              <a:rPr lang="en-US" smtClean="0"/>
              <a:t>4/16/15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98E42-721F-C041-8B7F-E6DCA2AFCC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9814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60133-3180-0349-999C-978D2FDEF3FB}" type="datetimeFigureOut">
              <a:rPr lang="en-US" smtClean="0"/>
              <a:t>4/16/15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98E42-721F-C041-8B7F-E6DCA2AFCC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1495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60133-3180-0349-999C-978D2FDEF3FB}" type="datetimeFigureOut">
              <a:rPr lang="en-US" smtClean="0"/>
              <a:t>4/16/15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98E42-721F-C041-8B7F-E6DCA2AFCC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4325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60133-3180-0349-999C-978D2FDEF3FB}" type="datetimeFigureOut">
              <a:rPr lang="en-US" smtClean="0"/>
              <a:t>4/16/15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98E42-721F-C041-8B7F-E6DCA2AFCC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701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60133-3180-0349-999C-978D2FDEF3FB}" type="datetimeFigureOut">
              <a:rPr lang="en-US" smtClean="0"/>
              <a:t>4/16/15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98E42-721F-C041-8B7F-E6DCA2AFCC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1975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60133-3180-0349-999C-978D2FDEF3FB}" type="datetimeFigureOut">
              <a:rPr lang="en-US" smtClean="0"/>
              <a:t>4/16/15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98E42-721F-C041-8B7F-E6DCA2AFCC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8988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60133-3180-0349-999C-978D2FDEF3FB}" type="datetimeFigureOut">
              <a:rPr lang="en-US" smtClean="0"/>
              <a:t>4/16/15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98E42-721F-C041-8B7F-E6DCA2AFCC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2568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260133-3180-0349-999C-978D2FDEF3FB}" type="datetimeFigureOut">
              <a:rPr lang="en-US" smtClean="0"/>
              <a:t>4/16/15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498E42-721F-C041-8B7F-E6DCA2AFCC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7374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tags" Target="../tags/tag21.xml"/><Relationship Id="rId4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1" Type="http://schemas.openxmlformats.org/officeDocument/2006/relationships/tags" Target="../tags/tag19.xml"/><Relationship Id="rId2" Type="http://schemas.openxmlformats.org/officeDocument/2006/relationships/tags" Target="../tags/tag2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tags" Target="../tags/tag24.xml"/><Relationship Id="rId4" Type="http://schemas.openxmlformats.org/officeDocument/2006/relationships/tags" Target="../tags/tag25.xml"/><Relationship Id="rId5" Type="http://schemas.openxmlformats.org/officeDocument/2006/relationships/tags" Target="../tags/tag26.xml"/><Relationship Id="rId6" Type="http://schemas.openxmlformats.org/officeDocument/2006/relationships/tags" Target="../tags/tag27.xml"/><Relationship Id="rId7" Type="http://schemas.openxmlformats.org/officeDocument/2006/relationships/slideLayout" Target="../slideLayouts/slideLayout2.xml"/><Relationship Id="rId8" Type="http://schemas.openxmlformats.org/officeDocument/2006/relationships/image" Target="../media/image8.png"/><Relationship Id="rId1" Type="http://schemas.openxmlformats.org/officeDocument/2006/relationships/tags" Target="../tags/tag22.xml"/><Relationship Id="rId2" Type="http://schemas.openxmlformats.org/officeDocument/2006/relationships/tags" Target="../tags/tag2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tags" Target="../tags/tag30.xml"/><Relationship Id="rId4" Type="http://schemas.openxmlformats.org/officeDocument/2006/relationships/tags" Target="../tags/tag31.xml"/><Relationship Id="rId5" Type="http://schemas.openxmlformats.org/officeDocument/2006/relationships/tags" Target="../tags/tag32.xml"/><Relationship Id="rId6" Type="http://schemas.openxmlformats.org/officeDocument/2006/relationships/tags" Target="../tags/tag33.xml"/><Relationship Id="rId7" Type="http://schemas.openxmlformats.org/officeDocument/2006/relationships/slideLayout" Target="../slideLayouts/slideLayout2.xml"/><Relationship Id="rId8" Type="http://schemas.openxmlformats.org/officeDocument/2006/relationships/notesSlide" Target="../notesSlides/notesSlide1.xml"/><Relationship Id="rId9" Type="http://schemas.openxmlformats.org/officeDocument/2006/relationships/image" Target="../media/image13.png"/><Relationship Id="rId1" Type="http://schemas.openxmlformats.org/officeDocument/2006/relationships/tags" Target="../tags/tag28.xml"/><Relationship Id="rId2" Type="http://schemas.openxmlformats.org/officeDocument/2006/relationships/tags" Target="../tags/tag2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tags" Target="../tags/tag4.xml"/><Relationship Id="rId4" Type="http://schemas.openxmlformats.org/officeDocument/2006/relationships/tags" Target="../tags/tag5.xml"/><Relationship Id="rId5" Type="http://schemas.openxmlformats.org/officeDocument/2006/relationships/tags" Target="../tags/tag6.xml"/><Relationship Id="rId6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1" Type="http://schemas.openxmlformats.org/officeDocument/2006/relationships/tags" Target="../tags/tag2.xml"/><Relationship Id="rId2" Type="http://schemas.openxmlformats.org/officeDocument/2006/relationships/tags" Target="../tags/tag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tags" Target="../tags/tag36.xml"/><Relationship Id="rId4" Type="http://schemas.openxmlformats.org/officeDocument/2006/relationships/tags" Target="../tags/tag37.xml"/><Relationship Id="rId5" Type="http://schemas.openxmlformats.org/officeDocument/2006/relationships/tags" Target="../tags/tag38.xml"/><Relationship Id="rId6" Type="http://schemas.openxmlformats.org/officeDocument/2006/relationships/tags" Target="../tags/tag39.xml"/><Relationship Id="rId7" Type="http://schemas.openxmlformats.org/officeDocument/2006/relationships/slideLayout" Target="../slideLayouts/slideLayout2.xml"/><Relationship Id="rId8" Type="http://schemas.openxmlformats.org/officeDocument/2006/relationships/notesSlide" Target="../notesSlides/notesSlide2.xml"/><Relationship Id="rId9" Type="http://schemas.openxmlformats.org/officeDocument/2006/relationships/image" Target="../media/image1.png"/><Relationship Id="rId1" Type="http://schemas.openxmlformats.org/officeDocument/2006/relationships/tags" Target="../tags/tag34.xml"/><Relationship Id="rId2" Type="http://schemas.openxmlformats.org/officeDocument/2006/relationships/tags" Target="../tags/tag3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tags" Target="../tags/tag42.xml"/><Relationship Id="rId4" Type="http://schemas.openxmlformats.org/officeDocument/2006/relationships/tags" Target="../tags/tag43.xml"/><Relationship Id="rId5" Type="http://schemas.openxmlformats.org/officeDocument/2006/relationships/tags" Target="../tags/tag44.xml"/><Relationship Id="rId6" Type="http://schemas.openxmlformats.org/officeDocument/2006/relationships/tags" Target="../tags/tag45.xml"/><Relationship Id="rId7" Type="http://schemas.openxmlformats.org/officeDocument/2006/relationships/slideLayout" Target="../slideLayouts/slideLayout2.xml"/><Relationship Id="rId8" Type="http://schemas.openxmlformats.org/officeDocument/2006/relationships/notesSlide" Target="../notesSlides/notesSlide4.xml"/><Relationship Id="rId9" Type="http://schemas.openxmlformats.org/officeDocument/2006/relationships/image" Target="../media/image20.png"/><Relationship Id="rId1" Type="http://schemas.openxmlformats.org/officeDocument/2006/relationships/tags" Target="../tags/tag40.xml"/><Relationship Id="rId2" Type="http://schemas.openxmlformats.org/officeDocument/2006/relationships/tags" Target="../tags/tag4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tags" Target="../tags/tag48.xml"/><Relationship Id="rId4" Type="http://schemas.openxmlformats.org/officeDocument/2006/relationships/tags" Target="../tags/tag49.xml"/><Relationship Id="rId5" Type="http://schemas.openxmlformats.org/officeDocument/2006/relationships/tags" Target="../tags/tag50.xml"/><Relationship Id="rId6" Type="http://schemas.openxmlformats.org/officeDocument/2006/relationships/tags" Target="../tags/tag51.xml"/><Relationship Id="rId7" Type="http://schemas.openxmlformats.org/officeDocument/2006/relationships/slideLayout" Target="../slideLayouts/slideLayout2.xml"/><Relationship Id="rId8" Type="http://schemas.openxmlformats.org/officeDocument/2006/relationships/image" Target="../media/image22.png"/><Relationship Id="rId1" Type="http://schemas.openxmlformats.org/officeDocument/2006/relationships/tags" Target="../tags/tag46.xml"/><Relationship Id="rId2" Type="http://schemas.openxmlformats.org/officeDocument/2006/relationships/tags" Target="../tags/tag4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tags" Target="../tags/tag54.xml"/><Relationship Id="rId4" Type="http://schemas.openxmlformats.org/officeDocument/2006/relationships/tags" Target="../tags/tag55.xml"/><Relationship Id="rId5" Type="http://schemas.openxmlformats.org/officeDocument/2006/relationships/tags" Target="../tags/tag56.xml"/><Relationship Id="rId6" Type="http://schemas.openxmlformats.org/officeDocument/2006/relationships/tags" Target="../tags/tag57.xml"/><Relationship Id="rId7" Type="http://schemas.openxmlformats.org/officeDocument/2006/relationships/slideLayout" Target="../slideLayouts/slideLayout2.xml"/><Relationship Id="rId8" Type="http://schemas.openxmlformats.org/officeDocument/2006/relationships/image" Target="../media/image24.png"/><Relationship Id="rId1" Type="http://schemas.openxmlformats.org/officeDocument/2006/relationships/tags" Target="../tags/tag52.xml"/><Relationship Id="rId2" Type="http://schemas.openxmlformats.org/officeDocument/2006/relationships/tags" Target="../tags/tag5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tags" Target="../tags/tag60.xml"/><Relationship Id="rId4" Type="http://schemas.openxmlformats.org/officeDocument/2006/relationships/tags" Target="../tags/tag61.xml"/><Relationship Id="rId5" Type="http://schemas.openxmlformats.org/officeDocument/2006/relationships/tags" Target="../tags/tag62.xml"/><Relationship Id="rId6" Type="http://schemas.openxmlformats.org/officeDocument/2006/relationships/tags" Target="../tags/tag63.xml"/><Relationship Id="rId7" Type="http://schemas.openxmlformats.org/officeDocument/2006/relationships/slideLayout" Target="../slideLayouts/slideLayout2.xml"/><Relationship Id="rId8" Type="http://schemas.openxmlformats.org/officeDocument/2006/relationships/image" Target="../media/image25.png"/><Relationship Id="rId1" Type="http://schemas.openxmlformats.org/officeDocument/2006/relationships/tags" Target="../tags/tag58.xml"/><Relationship Id="rId2" Type="http://schemas.openxmlformats.org/officeDocument/2006/relationships/tags" Target="../tags/tag5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tags" Target="../tags/tag66.xml"/><Relationship Id="rId4" Type="http://schemas.openxmlformats.org/officeDocument/2006/relationships/tags" Target="../tags/tag67.xml"/><Relationship Id="rId5" Type="http://schemas.openxmlformats.org/officeDocument/2006/relationships/tags" Target="../tags/tag68.xml"/><Relationship Id="rId6" Type="http://schemas.openxmlformats.org/officeDocument/2006/relationships/tags" Target="../tags/tag69.xml"/><Relationship Id="rId7" Type="http://schemas.openxmlformats.org/officeDocument/2006/relationships/slideLayout" Target="../slideLayouts/slideLayout2.xml"/><Relationship Id="rId8" Type="http://schemas.openxmlformats.org/officeDocument/2006/relationships/image" Target="../media/image26.png"/><Relationship Id="rId1" Type="http://schemas.openxmlformats.org/officeDocument/2006/relationships/tags" Target="../tags/tag64.xml"/><Relationship Id="rId2" Type="http://schemas.openxmlformats.org/officeDocument/2006/relationships/tags" Target="../tags/tag6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tags" Target="../tags/tag72.xml"/><Relationship Id="rId4" Type="http://schemas.openxmlformats.org/officeDocument/2006/relationships/tags" Target="../tags/tag73.xml"/><Relationship Id="rId5" Type="http://schemas.openxmlformats.org/officeDocument/2006/relationships/tags" Target="../tags/tag74.xml"/><Relationship Id="rId6" Type="http://schemas.openxmlformats.org/officeDocument/2006/relationships/tags" Target="../tags/tag75.xml"/><Relationship Id="rId7" Type="http://schemas.openxmlformats.org/officeDocument/2006/relationships/slideLayout" Target="../slideLayouts/slideLayout2.xml"/><Relationship Id="rId8" Type="http://schemas.openxmlformats.org/officeDocument/2006/relationships/image" Target="../media/image27.png"/><Relationship Id="rId1" Type="http://schemas.openxmlformats.org/officeDocument/2006/relationships/tags" Target="../tags/tag70.xml"/><Relationship Id="rId2" Type="http://schemas.openxmlformats.org/officeDocument/2006/relationships/tags" Target="../tags/tag7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tags" Target="../tags/tag78.xml"/><Relationship Id="rId4" Type="http://schemas.openxmlformats.org/officeDocument/2006/relationships/tags" Target="../tags/tag79.xml"/><Relationship Id="rId5" Type="http://schemas.openxmlformats.org/officeDocument/2006/relationships/tags" Target="../tags/tag80.xml"/><Relationship Id="rId6" Type="http://schemas.openxmlformats.org/officeDocument/2006/relationships/tags" Target="../tags/tag81.xml"/><Relationship Id="rId7" Type="http://schemas.openxmlformats.org/officeDocument/2006/relationships/slideLayout" Target="../slideLayouts/slideLayout2.xml"/><Relationship Id="rId8" Type="http://schemas.openxmlformats.org/officeDocument/2006/relationships/image" Target="../media/image28.png"/><Relationship Id="rId1" Type="http://schemas.openxmlformats.org/officeDocument/2006/relationships/tags" Target="../tags/tag76.xml"/><Relationship Id="rId2" Type="http://schemas.openxmlformats.org/officeDocument/2006/relationships/tags" Target="../tags/tag7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tags" Target="../tags/tag84.xml"/><Relationship Id="rId4" Type="http://schemas.openxmlformats.org/officeDocument/2006/relationships/tags" Target="../tags/tag85.xml"/><Relationship Id="rId5" Type="http://schemas.openxmlformats.org/officeDocument/2006/relationships/tags" Target="../tags/tag86.xml"/><Relationship Id="rId6" Type="http://schemas.openxmlformats.org/officeDocument/2006/relationships/tags" Target="../tags/tag87.xml"/><Relationship Id="rId7" Type="http://schemas.openxmlformats.org/officeDocument/2006/relationships/slideLayout" Target="../slideLayouts/slideLayout2.xml"/><Relationship Id="rId8" Type="http://schemas.openxmlformats.org/officeDocument/2006/relationships/image" Target="../media/image29.png"/><Relationship Id="rId1" Type="http://schemas.openxmlformats.org/officeDocument/2006/relationships/tags" Target="../tags/tag82.xml"/><Relationship Id="rId2" Type="http://schemas.openxmlformats.org/officeDocument/2006/relationships/tags" Target="../tags/tag8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tags" Target="../tags/tag90.xml"/><Relationship Id="rId4" Type="http://schemas.openxmlformats.org/officeDocument/2006/relationships/tags" Target="../tags/tag91.xml"/><Relationship Id="rId5" Type="http://schemas.openxmlformats.org/officeDocument/2006/relationships/tags" Target="../tags/tag92.xml"/><Relationship Id="rId6" Type="http://schemas.openxmlformats.org/officeDocument/2006/relationships/tags" Target="../tags/tag93.xml"/><Relationship Id="rId7" Type="http://schemas.openxmlformats.org/officeDocument/2006/relationships/slideLayout" Target="../slideLayouts/slideLayout2.xml"/><Relationship Id="rId8" Type="http://schemas.openxmlformats.org/officeDocument/2006/relationships/image" Target="../media/image30.png"/><Relationship Id="rId1" Type="http://schemas.openxmlformats.org/officeDocument/2006/relationships/tags" Target="../tags/tag88.xml"/><Relationship Id="rId2" Type="http://schemas.openxmlformats.org/officeDocument/2006/relationships/tags" Target="../tags/tag8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tags" Target="../tags/tag96.xml"/><Relationship Id="rId4" Type="http://schemas.openxmlformats.org/officeDocument/2006/relationships/tags" Target="../tags/tag97.xml"/><Relationship Id="rId5" Type="http://schemas.openxmlformats.org/officeDocument/2006/relationships/tags" Target="../tags/tag98.xml"/><Relationship Id="rId6" Type="http://schemas.openxmlformats.org/officeDocument/2006/relationships/tags" Target="../tags/tag99.xml"/><Relationship Id="rId7" Type="http://schemas.openxmlformats.org/officeDocument/2006/relationships/slideLayout" Target="../slideLayouts/slideLayout2.xml"/><Relationship Id="rId8" Type="http://schemas.openxmlformats.org/officeDocument/2006/relationships/notesSlide" Target="../notesSlides/notesSlide6.xml"/><Relationship Id="rId9" Type="http://schemas.openxmlformats.org/officeDocument/2006/relationships/image" Target="../media/image31.png"/><Relationship Id="rId1" Type="http://schemas.openxmlformats.org/officeDocument/2006/relationships/tags" Target="../tags/tag94.xml"/><Relationship Id="rId2" Type="http://schemas.openxmlformats.org/officeDocument/2006/relationships/tags" Target="../tags/tag9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tags" Target="../tags/tag9.xml"/><Relationship Id="rId4" Type="http://schemas.openxmlformats.org/officeDocument/2006/relationships/tags" Target="../tags/tag10.xml"/><Relationship Id="rId5" Type="http://schemas.openxmlformats.org/officeDocument/2006/relationships/tags" Target="../tags/tag11.xml"/><Relationship Id="rId6" Type="http://schemas.openxmlformats.org/officeDocument/2006/relationships/tags" Target="../tags/tag12.xml"/><Relationship Id="rId7" Type="http://schemas.openxmlformats.org/officeDocument/2006/relationships/slideLayout" Target="../slideLayouts/slideLayout2.xml"/><Relationship Id="rId8" Type="http://schemas.openxmlformats.org/officeDocument/2006/relationships/image" Target="../media/image2.png"/><Relationship Id="rId1" Type="http://schemas.openxmlformats.org/officeDocument/2006/relationships/tags" Target="../tags/tag7.xml"/><Relationship Id="rId2" Type="http://schemas.openxmlformats.org/officeDocument/2006/relationships/tags" Target="../tags/tag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tags" Target="../tags/tag15.xml"/><Relationship Id="rId4" Type="http://schemas.openxmlformats.org/officeDocument/2006/relationships/tags" Target="../tags/tag16.xml"/><Relationship Id="rId5" Type="http://schemas.openxmlformats.org/officeDocument/2006/relationships/tags" Target="../tags/tag17.xml"/><Relationship Id="rId6" Type="http://schemas.openxmlformats.org/officeDocument/2006/relationships/tags" Target="../tags/tag18.xml"/><Relationship Id="rId7" Type="http://schemas.openxmlformats.org/officeDocument/2006/relationships/slideLayout" Target="../slideLayouts/slideLayout2.xml"/><Relationship Id="rId8" Type="http://schemas.openxmlformats.org/officeDocument/2006/relationships/image" Target="../media/image3.png"/><Relationship Id="rId1" Type="http://schemas.openxmlformats.org/officeDocument/2006/relationships/tags" Target="../tags/tag13.xml"/><Relationship Id="rId2" Type="http://schemas.openxmlformats.org/officeDocument/2006/relationships/tags" Target="../tags/tag1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Clinical Case “A”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Dave Bridges</a:t>
            </a:r>
          </a:p>
          <a:p>
            <a:r>
              <a:rPr lang="en-US" dirty="0" smtClean="0"/>
              <a:t>dbridge9@uthsc.edu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48760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Prolactin Feedback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8506" t="9903" r="5337" b="4188"/>
          <a:stretch/>
        </p:blipFill>
        <p:spPr>
          <a:xfrm>
            <a:off x="2863877" y="1710451"/>
            <a:ext cx="3304475" cy="462599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488075" y="2957669"/>
            <a:ext cx="11537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Dopamine</a:t>
            </a:r>
          </a:p>
          <a:p>
            <a:r>
              <a:rPr lang="en-US" dirty="0" smtClean="0"/>
              <a:t>Inhibits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131224" y="3730265"/>
            <a:ext cx="160813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TRH Stimulates</a:t>
            </a:r>
          </a:p>
          <a:p>
            <a:r>
              <a:rPr lang="en-US" dirty="0" smtClean="0"/>
              <a:t>Prolactin</a:t>
            </a:r>
          </a:p>
          <a:p>
            <a:r>
              <a:rPr lang="en-US" dirty="0" smtClean="0"/>
              <a:t>Release</a:t>
            </a:r>
            <a:endParaRPr lang="en-US" dirty="0"/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2345529" y="4191930"/>
            <a:ext cx="1477295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73666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PQuestion"/>
          <p:cNvSpPr>
            <a:spLocks noGrp="1"/>
          </p:cNvSpPr>
          <p:nvPr>
            <p:ph type="title"/>
          </p:nvPr>
        </p:nvSpPr>
        <p:spPr>
          <a:xfrm>
            <a:off x="366487" y="274638"/>
            <a:ext cx="8623300" cy="11430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 smtClean="0">
                <a:latin typeface="Calibri" charset="0"/>
                <a:ea typeface="MS PGothic" charset="0"/>
              </a:rPr>
              <a:t>Which disorder could reduce menstrual cycle frequency AND loss of vision?</a:t>
            </a:r>
            <a:endParaRPr lang="en-US" dirty="0">
              <a:latin typeface="Calibri" charset="0"/>
              <a:ea typeface="MS PGothic" charset="0"/>
            </a:endParaRPr>
          </a:p>
        </p:txBody>
      </p:sp>
      <p:sp>
        <p:nvSpPr>
          <p:cNvPr id="2051" name="TPAnswers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457200" y="1600200"/>
            <a:ext cx="4114800" cy="4525963"/>
          </a:xfrm>
        </p:spPr>
        <p:txBody>
          <a:bodyPr>
            <a:normAutofit fontScale="77500" lnSpcReduction="20000"/>
          </a:bodyPr>
          <a:lstStyle/>
          <a:p>
            <a:pPr marL="514350" indent="-514350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Breakage of infundibulum</a:t>
            </a:r>
            <a:endParaRPr lang="en-US" dirty="0">
              <a:latin typeface="Calibri" charset="0"/>
              <a:ea typeface="MS PGothic" charset="0"/>
            </a:endParaRPr>
          </a:p>
          <a:p>
            <a:pPr marL="514350" indent="-514350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Anterior pituitary adenoma arising from </a:t>
            </a:r>
            <a:r>
              <a:rPr lang="en-US" dirty="0" err="1" smtClean="0">
                <a:latin typeface="Calibri" charset="0"/>
                <a:ea typeface="MS PGothic" charset="0"/>
              </a:rPr>
              <a:t>somatotropes</a:t>
            </a:r>
            <a:endParaRPr lang="en-US" dirty="0">
              <a:latin typeface="Calibri" charset="0"/>
              <a:ea typeface="MS PGothic" charset="0"/>
            </a:endParaRPr>
          </a:p>
          <a:p>
            <a:pPr marL="514350" indent="-514350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Anterior pituitary adenoma arising from </a:t>
            </a:r>
            <a:r>
              <a:rPr lang="en-US" dirty="0" err="1" smtClean="0">
                <a:latin typeface="Calibri" charset="0"/>
                <a:ea typeface="MS PGothic" charset="0"/>
              </a:rPr>
              <a:t>thyrotropes</a:t>
            </a:r>
            <a:endParaRPr lang="en-US" dirty="0" smtClean="0">
              <a:latin typeface="Calibri" charset="0"/>
              <a:ea typeface="MS PGothic" charset="0"/>
            </a:endParaRPr>
          </a:p>
          <a:p>
            <a:pPr marL="514350" indent="-514350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Anterior pituitary adenoma arising from </a:t>
            </a:r>
            <a:r>
              <a:rPr lang="en-US" dirty="0" err="1" smtClean="0">
                <a:latin typeface="Calibri" charset="0"/>
                <a:ea typeface="MS PGothic" charset="0"/>
              </a:rPr>
              <a:t>gonadotropes</a:t>
            </a:r>
            <a:endParaRPr lang="en-US" dirty="0" smtClean="0">
              <a:latin typeface="Calibri" charset="0"/>
              <a:ea typeface="MS PGothic" charset="0"/>
            </a:endParaRPr>
          </a:p>
          <a:p>
            <a:pPr marL="514350" indent="-514350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Anterior pituitary adenoma arising from </a:t>
            </a:r>
            <a:r>
              <a:rPr lang="en-US" dirty="0" err="1" smtClean="0">
                <a:latin typeface="Calibri" charset="0"/>
                <a:ea typeface="MS PGothic" charset="0"/>
              </a:rPr>
              <a:t>lactotropes</a:t>
            </a:r>
            <a:endParaRPr lang="en-US" dirty="0">
              <a:latin typeface="Calibri" charset="0"/>
              <a:ea typeface="MS PGothic" charset="0"/>
            </a:endParaRPr>
          </a:p>
        </p:txBody>
      </p:sp>
      <p:pic>
        <p:nvPicPr>
          <p:cNvPr id="4" name="TPChart" descr="691D0F27FD684370A3F4FAA6B42CEBF4Chart20150416111750076.png" hidden="1"/>
          <p:cNvPicPr>
            <a:picLocks/>
          </p:cNvPicPr>
          <p:nvPr>
            <p:custDataLst>
              <p:tags r:id="rId3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500" y="1600200"/>
            <a:ext cx="4572000" cy="51435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PQuestion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dirty="0" smtClean="0">
                <a:latin typeface="Calibri" charset="0"/>
                <a:ea typeface="MS PGothic" charset="0"/>
              </a:rPr>
              <a:t>Where are TRH and DA coming from</a:t>
            </a:r>
            <a:endParaRPr lang="en-US" dirty="0">
              <a:latin typeface="Calibri" charset="0"/>
              <a:ea typeface="MS PGothic" charset="0"/>
            </a:endParaRPr>
          </a:p>
        </p:txBody>
      </p:sp>
      <p:sp>
        <p:nvSpPr>
          <p:cNvPr id="2051" name="TPAnswers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457200" y="1600200"/>
            <a:ext cx="4114800" cy="4525963"/>
          </a:xfrm>
        </p:spPr>
        <p:txBody>
          <a:bodyPr/>
          <a:lstStyle/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Hypothalamus via infundibulum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Hypothalamus via </a:t>
            </a:r>
            <a:r>
              <a:rPr lang="en-US" dirty="0" err="1" smtClean="0">
                <a:latin typeface="Calibri" charset="0"/>
                <a:ea typeface="MS PGothic" charset="0"/>
              </a:rPr>
              <a:t>neurohypophysial</a:t>
            </a:r>
            <a:r>
              <a:rPr lang="en-US" dirty="0" smtClean="0">
                <a:latin typeface="Calibri" charset="0"/>
                <a:ea typeface="MS PGothic" charset="0"/>
              </a:rPr>
              <a:t> portal system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Anterior pituitary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Posterior pituitary</a:t>
            </a:r>
            <a:endParaRPr lang="en-US" dirty="0">
              <a:latin typeface="Calibri" charset="0"/>
              <a:ea typeface="MS PGothic" charset="0"/>
            </a:endParaRPr>
          </a:p>
        </p:txBody>
      </p:sp>
      <p:pic>
        <p:nvPicPr>
          <p:cNvPr id="3" name="TPChart" descr="0A8F7AA6F7964DBA9367863AEAB66DFAChart20150416111750086.png" hidden="1"/>
          <p:cNvPicPr>
            <a:picLocks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500" y="1600200"/>
            <a:ext cx="4572000" cy="5143500"/>
          </a:xfrm>
          <a:prstGeom prst="rect">
            <a:avLst/>
          </a:prstGeom>
        </p:spPr>
      </p:pic>
      <p:sp>
        <p:nvSpPr>
          <p:cNvPr id="8" name="CAI1" hidden="1"/>
          <p:cNvSpPr/>
          <p:nvPr>
            <p:custDataLst>
              <p:tags r:id="rId4"/>
            </p:custDataLst>
          </p:nvPr>
        </p:nvSpPr>
        <p:spPr>
          <a:xfrm>
            <a:off x="1037590" y="2621280"/>
            <a:ext cx="3074988" cy="1560576"/>
          </a:xfrm>
          <a:prstGeom prst="roundRect">
            <a:avLst/>
          </a:prstGeom>
          <a:noFill/>
          <a:ln w="25400" cap="flat" cmpd="sng" algn="ctr">
            <a:solidFill>
              <a:schemeClr val="folHlink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tint val="100000"/>
                        <a:shade val="100000"/>
                        <a:satMod val="130000"/>
                      </a:schemeClr>
                    </a:gs>
                    <a:gs pos="100000">
                      <a:schemeClr val="accent1">
                        <a:tint val="50000"/>
                        <a:shade val="100000"/>
                        <a:satMod val="350000"/>
                      </a:schemeClr>
                    </a:gs>
                  </a:gsLst>
                  <a:lin ang="16200000" scaled="0"/>
                </a:gradFill>
              </a14:hiddenFill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PResponseCounter" hidden="1"/>
          <p:cNvSpPr/>
          <p:nvPr>
            <p:custDataLst>
              <p:tags r:id="rId5"/>
            </p:custDataLst>
          </p:nvPr>
        </p:nvSpPr>
        <p:spPr>
          <a:xfrm>
            <a:off x="127000" y="5715000"/>
            <a:ext cx="2159000" cy="10160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000000"/>
              </a:solidFill>
            </a:endParaRPr>
          </a:p>
        </p:txBody>
      </p:sp>
      <p:grpSp>
        <p:nvGrpSpPr>
          <p:cNvPr id="12" name="TPCountdown" hidden="1"/>
          <p:cNvGrpSpPr/>
          <p:nvPr>
            <p:custDataLst>
              <p:tags r:id="rId6"/>
            </p:custDataLst>
          </p:nvPr>
        </p:nvGrpSpPr>
        <p:grpSpPr>
          <a:xfrm>
            <a:off x="8382000" y="6096000"/>
            <a:ext cx="635000" cy="635000"/>
            <a:chOff x="8318500" y="6032500"/>
            <a:chExt cx="635000" cy="635000"/>
          </a:xfrm>
        </p:grpSpPr>
        <p:sp>
          <p:nvSpPr>
            <p:cNvPr id="11" name="CountdownShape" hidden="1"/>
            <p:cNvSpPr/>
            <p:nvPr/>
          </p:nvSpPr>
          <p:spPr>
            <a:xfrm>
              <a:off x="8318500" y="6032500"/>
              <a:ext cx="635000" cy="635000"/>
            </a:xfrm>
            <a:prstGeom prst="bevel">
              <a:avLst/>
            </a:prstGeom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a14:hiddenEffects>
              </a:ext>
            </a:ex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CountdownText" hidden="1"/>
            <p:cNvSpPr txBox="1"/>
            <p:nvPr/>
          </p:nvSpPr>
          <p:spPr>
            <a:xfrm>
              <a:off x="8318500" y="6032500"/>
              <a:ext cx="635000" cy="635000"/>
            </a:xfrm>
            <a:prstGeom prst="rect">
              <a:avLst/>
            </a:prstGeom>
            <a:noFill/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vert="horz" rtlCol="0" anchor="ctr" anchorCtr="1">
              <a:noAutofit/>
            </a:bodyPr>
            <a:lstStyle/>
            <a:p>
              <a:pPr algn="r"/>
              <a:r>
                <a:rPr lang="en-US" sz="2400" b="1" smtClean="0">
                  <a:latin typeface="Tahoma"/>
                </a:rPr>
                <a:t>30</a:t>
              </a:r>
              <a:endParaRPr lang="en-US" sz="2400" b="1">
                <a:latin typeface="Tahoma"/>
              </a:endParaRPr>
            </a:p>
          </p:txBody>
        </p:sp>
      </p:grpSp>
    </p:spTree>
    <p:custDataLst>
      <p:tags r:id="rId1"/>
    </p:custData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Vision Problems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8635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Putuitary</a:t>
            </a:r>
            <a:r>
              <a:rPr lang="en-US" dirty="0" smtClean="0"/>
              <a:t> Tumors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698" y="1417638"/>
            <a:ext cx="6256373" cy="5068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957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149682" y="274638"/>
            <a:ext cx="8229600" cy="1143000"/>
          </a:xfrm>
        </p:spPr>
        <p:txBody>
          <a:bodyPr/>
          <a:lstStyle/>
          <a:p>
            <a:r>
              <a:rPr lang="en-US" dirty="0" smtClean="0"/>
              <a:t>Physical examination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0" y="1417638"/>
            <a:ext cx="914400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 </a:t>
            </a:r>
            <a:r>
              <a:rPr lang="en-US" sz="2400" dirty="0"/>
              <a:t>The patient is a 5 ' 7" (170 cm), 110-pound (50 kg) woman. Her systolic/</a:t>
            </a:r>
          </a:p>
          <a:p>
            <a:r>
              <a:rPr lang="en-US" sz="2400" dirty="0"/>
              <a:t>diastolic blood pressure is 140/60 mmHg (normal for a young,</a:t>
            </a:r>
          </a:p>
          <a:p>
            <a:r>
              <a:rPr lang="en-US" sz="2400" dirty="0"/>
              <a:t>healthy woman is about 110/70 mmHg). Her resting pulse rate </a:t>
            </a:r>
            <a:r>
              <a:rPr lang="en-US" sz="2400" dirty="0" smtClean="0"/>
              <a:t>is </a:t>
            </a:r>
            <a:r>
              <a:rPr lang="en-US" sz="2400" dirty="0"/>
              <a:t> 100 beats per minute. Before she became ill, her resting heart rate</a:t>
            </a:r>
          </a:p>
          <a:p>
            <a:r>
              <a:rPr lang="en-US" sz="2400" dirty="0"/>
              <a:t>was about 60–70 beats per minute. Her respiratory rate is 17 breaths</a:t>
            </a:r>
          </a:p>
          <a:p>
            <a:r>
              <a:rPr lang="en-US" sz="2400" dirty="0"/>
              <a:t>per minute (normal for her was approximately 12–14 breaths per</a:t>
            </a:r>
          </a:p>
          <a:p>
            <a:r>
              <a:rPr lang="en-US" sz="2400" dirty="0"/>
              <a:t>minute). Her skin is warm and moist. Her eyes are bulging out</a:t>
            </a:r>
          </a:p>
          <a:p>
            <a:r>
              <a:rPr lang="en-US" sz="2400" dirty="0"/>
              <a:t>( </a:t>
            </a:r>
            <a:r>
              <a:rPr lang="en-US" sz="2400" dirty="0" err="1"/>
              <a:t>proptosis</a:t>
            </a:r>
            <a:r>
              <a:rPr lang="en-US" sz="2400" dirty="0"/>
              <a:t>  or exophthalmos  </a:t>
            </a:r>
            <a:r>
              <a:rPr lang="en-US" sz="2400" dirty="0" smtClean="0"/>
              <a:t>). </a:t>
            </a:r>
            <a:r>
              <a:rPr lang="en-US" sz="2400" dirty="0"/>
              <a:t>Finally, when she is</a:t>
            </a:r>
          </a:p>
          <a:p>
            <a:r>
              <a:rPr lang="en-US" sz="2400" dirty="0"/>
              <a:t>asked to gaze to the far right, her right eye does not move as far as</a:t>
            </a:r>
          </a:p>
          <a:p>
            <a:r>
              <a:rPr lang="en-US" sz="2400" dirty="0"/>
              <a:t>does her left eye and she says she has double vision ( diplopia  ).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8124" y="0"/>
            <a:ext cx="2275876" cy="1483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9512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Tachycardia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3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could be causing her tachycardia and tachypnea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24393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Helpful Pictures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52241"/>
            <a:ext cx="4102100" cy="2235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7396" y="1417638"/>
            <a:ext cx="4686300" cy="528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3338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PQuestion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dirty="0" smtClean="0">
                <a:latin typeface="Calibri" charset="0"/>
                <a:ea typeface="MS PGothic" charset="0"/>
              </a:rPr>
              <a:t>Which does not cause tachycardia</a:t>
            </a:r>
            <a:endParaRPr lang="en-US" dirty="0">
              <a:latin typeface="Calibri" charset="0"/>
              <a:ea typeface="MS PGothic" charset="0"/>
            </a:endParaRPr>
          </a:p>
        </p:txBody>
      </p:sp>
      <p:sp>
        <p:nvSpPr>
          <p:cNvPr id="2051" name="TPAnswers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457200" y="1600200"/>
            <a:ext cx="4114800" cy="4525963"/>
          </a:xfrm>
        </p:spPr>
        <p:txBody>
          <a:bodyPr/>
          <a:lstStyle/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Adrenaline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Decreased Parasympathetic activation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Increased Sympathetic activation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Vasopressin</a:t>
            </a:r>
            <a:endParaRPr lang="en-US" dirty="0">
              <a:latin typeface="Calibri" charset="0"/>
              <a:ea typeface="MS PGothic" charset="0"/>
            </a:endParaRPr>
          </a:p>
        </p:txBody>
      </p:sp>
      <p:pic>
        <p:nvPicPr>
          <p:cNvPr id="4" name="TPChart" descr="195BD5AB2F6945DABC59CE6D767EDE95Chart20150416112702207.png"/>
          <p:cNvPicPr>
            <a:picLocks/>
          </p:cNvPicPr>
          <p:nvPr>
            <p:custDataLst>
              <p:tags r:id="rId3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500" y="1600200"/>
            <a:ext cx="4572000" cy="5143500"/>
          </a:xfrm>
          <a:prstGeom prst="rect">
            <a:avLst/>
          </a:prstGeom>
        </p:spPr>
      </p:pic>
      <p:sp>
        <p:nvSpPr>
          <p:cNvPr id="9" name="CAI1"/>
          <p:cNvSpPr/>
          <p:nvPr>
            <p:custDataLst>
              <p:tags r:id="rId4"/>
            </p:custDataLst>
          </p:nvPr>
        </p:nvSpPr>
        <p:spPr>
          <a:xfrm>
            <a:off x="1037590" y="5254752"/>
            <a:ext cx="2006005" cy="585216"/>
          </a:xfrm>
          <a:prstGeom prst="roundRect">
            <a:avLst/>
          </a:prstGeom>
          <a:noFill/>
          <a:ln w="25400" cap="flat" cmpd="sng" algn="ctr">
            <a:solidFill>
              <a:schemeClr val="folHlink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tint val="100000"/>
                        <a:shade val="100000"/>
                        <a:satMod val="130000"/>
                      </a:schemeClr>
                    </a:gs>
                    <a:gs pos="100000">
                      <a:schemeClr val="accent1">
                        <a:tint val="50000"/>
                        <a:shade val="100000"/>
                        <a:satMod val="350000"/>
                      </a:schemeClr>
                    </a:gs>
                  </a:gsLst>
                  <a:lin ang="16200000" scaled="0"/>
                </a:gradFill>
              </a14:hiddenFill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PResponseCounter" hidden="1"/>
          <p:cNvSpPr/>
          <p:nvPr>
            <p:custDataLst>
              <p:tags r:id="rId5"/>
            </p:custDataLst>
          </p:nvPr>
        </p:nvSpPr>
        <p:spPr>
          <a:xfrm>
            <a:off x="127000" y="5715000"/>
            <a:ext cx="2159000" cy="10160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000000"/>
              </a:solidFill>
            </a:endParaRPr>
          </a:p>
        </p:txBody>
      </p:sp>
      <p:grpSp>
        <p:nvGrpSpPr>
          <p:cNvPr id="12" name="TPCountdown" hidden="1"/>
          <p:cNvGrpSpPr/>
          <p:nvPr>
            <p:custDataLst>
              <p:tags r:id="rId6"/>
            </p:custDataLst>
          </p:nvPr>
        </p:nvGrpSpPr>
        <p:grpSpPr>
          <a:xfrm>
            <a:off x="8382000" y="6096000"/>
            <a:ext cx="635000" cy="635000"/>
            <a:chOff x="8318500" y="6032500"/>
            <a:chExt cx="635000" cy="635000"/>
          </a:xfrm>
        </p:grpSpPr>
        <p:sp>
          <p:nvSpPr>
            <p:cNvPr id="11" name="CountdownShape" hidden="1"/>
            <p:cNvSpPr/>
            <p:nvPr/>
          </p:nvSpPr>
          <p:spPr>
            <a:xfrm>
              <a:off x="8318500" y="6032500"/>
              <a:ext cx="635000" cy="635000"/>
            </a:xfrm>
            <a:prstGeom prst="bevel">
              <a:avLst/>
            </a:prstGeom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a14:hiddenEffects>
              </a:ext>
            </a:ex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CountdownText" hidden="1"/>
            <p:cNvSpPr txBox="1"/>
            <p:nvPr/>
          </p:nvSpPr>
          <p:spPr>
            <a:xfrm>
              <a:off x="8318500" y="6032500"/>
              <a:ext cx="635000" cy="635000"/>
            </a:xfrm>
            <a:prstGeom prst="rect">
              <a:avLst/>
            </a:prstGeom>
            <a:noFill/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vert="horz" rtlCol="0" anchor="ctr" anchorCtr="1">
              <a:noAutofit/>
            </a:bodyPr>
            <a:lstStyle/>
            <a:p>
              <a:pPr algn="r"/>
              <a:r>
                <a:rPr lang="en-US" sz="2400" b="1" smtClean="0">
                  <a:latin typeface="Tahoma"/>
                </a:rPr>
                <a:t>0</a:t>
              </a:r>
              <a:endParaRPr lang="en-US" sz="2400" b="1">
                <a:latin typeface="Tahoma"/>
              </a:endParaRPr>
            </a:p>
          </p:txBody>
        </p:sp>
      </p:grpSp>
    </p:spTree>
    <p:custDataLst>
      <p:tags r:id="rId1"/>
    </p:custData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PQuestion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dirty="0" smtClean="0">
                <a:latin typeface="Calibri" charset="0"/>
                <a:ea typeface="MS PGothic" charset="0"/>
              </a:rPr>
              <a:t>Be honest, did you read the clinical case already?</a:t>
            </a:r>
            <a:endParaRPr lang="en-US" dirty="0">
              <a:latin typeface="Calibri" charset="0"/>
              <a:ea typeface="MS PGothic" charset="0"/>
            </a:endParaRPr>
          </a:p>
        </p:txBody>
      </p:sp>
      <p:sp>
        <p:nvSpPr>
          <p:cNvPr id="2051" name="TPAnswers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457200" y="1600200"/>
            <a:ext cx="4114800" cy="4525963"/>
          </a:xfrm>
        </p:spPr>
        <p:txBody>
          <a:bodyPr/>
          <a:lstStyle/>
          <a:p>
            <a:pPr marL="514350" indent="-514350" eaLnBrk="1" hangingPunct="1">
              <a:buFont typeface="Arial" charset="0"/>
              <a:buAutoNum type="alphaUcPeriod"/>
            </a:pPr>
            <a:r>
              <a:rPr lang="en-US" smtClean="0">
                <a:latin typeface="Calibri" charset="0"/>
                <a:ea typeface="MS PGothic" charset="0"/>
              </a:rPr>
              <a:t>True</a:t>
            </a:r>
            <a:endParaRPr lang="en-US" dirty="0" smtClean="0">
              <a:latin typeface="Calibri" charset="0"/>
              <a:ea typeface="MS PGothic" charset="0"/>
            </a:endParaRP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smtClean="0">
                <a:latin typeface="Calibri" charset="0"/>
                <a:ea typeface="MS PGothic" charset="0"/>
              </a:rPr>
              <a:t>False</a:t>
            </a:r>
            <a:endParaRPr lang="en-US" dirty="0">
              <a:latin typeface="Calibri" charset="0"/>
              <a:ea typeface="MS PGothic" charset="0"/>
            </a:endParaRPr>
          </a:p>
        </p:txBody>
      </p:sp>
      <p:pic>
        <p:nvPicPr>
          <p:cNvPr id="11" name="TPChart" descr="8C9EF3453092443E8474192F1686B6BDChart20150416111750007.png" hidden="1"/>
          <p:cNvPicPr>
            <a:picLocks/>
          </p:cNvPicPr>
          <p:nvPr>
            <p:custDataLst>
              <p:tags r:id="rId3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500" y="1600200"/>
            <a:ext cx="4572000" cy="5143500"/>
          </a:xfrm>
          <a:prstGeom prst="rect">
            <a:avLst/>
          </a:prstGeom>
        </p:spPr>
      </p:pic>
      <p:sp>
        <p:nvSpPr>
          <p:cNvPr id="6" name="TPResponseCounter" hidden="1"/>
          <p:cNvSpPr/>
          <p:nvPr>
            <p:custDataLst>
              <p:tags r:id="rId4"/>
            </p:custDataLst>
          </p:nvPr>
        </p:nvSpPr>
        <p:spPr>
          <a:xfrm>
            <a:off x="127000" y="5715000"/>
            <a:ext cx="2159000" cy="10160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000000"/>
              </a:solidFill>
            </a:endParaRPr>
          </a:p>
        </p:txBody>
      </p:sp>
      <p:grpSp>
        <p:nvGrpSpPr>
          <p:cNvPr id="5" name="TPCountdown" hidden="1"/>
          <p:cNvGrpSpPr/>
          <p:nvPr>
            <p:custDataLst>
              <p:tags r:id="rId5"/>
            </p:custDataLst>
          </p:nvPr>
        </p:nvGrpSpPr>
        <p:grpSpPr>
          <a:xfrm>
            <a:off x="8382000" y="6096000"/>
            <a:ext cx="635000" cy="635000"/>
            <a:chOff x="8318500" y="6032500"/>
            <a:chExt cx="635000" cy="635000"/>
          </a:xfrm>
        </p:grpSpPr>
        <p:sp>
          <p:nvSpPr>
            <p:cNvPr id="4" name="CountdownShape" hidden="1"/>
            <p:cNvSpPr/>
            <p:nvPr/>
          </p:nvSpPr>
          <p:spPr>
            <a:xfrm>
              <a:off x="8318500" y="6032500"/>
              <a:ext cx="635000" cy="635000"/>
            </a:xfrm>
            <a:prstGeom prst="bevel">
              <a:avLst/>
            </a:prstGeom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a14:hiddenEffects>
              </a:ext>
            </a:ex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CountdownText" hidden="1"/>
            <p:cNvSpPr txBox="1"/>
            <p:nvPr/>
          </p:nvSpPr>
          <p:spPr>
            <a:xfrm>
              <a:off x="8318500" y="6032500"/>
              <a:ext cx="635000" cy="635000"/>
            </a:xfrm>
            <a:prstGeom prst="rect">
              <a:avLst/>
            </a:prstGeom>
            <a:noFill/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vert="horz" rtlCol="0" anchor="ctr" anchorCtr="1">
              <a:noAutofit/>
            </a:bodyPr>
            <a:lstStyle/>
            <a:p>
              <a:pPr algn="r"/>
              <a:r>
                <a:rPr lang="en-US" sz="2400" b="1" smtClean="0">
                  <a:latin typeface="Tahoma"/>
                </a:rPr>
                <a:t>15</a:t>
              </a:r>
              <a:endParaRPr lang="en-US" sz="2400" b="1">
                <a:latin typeface="Tahoma"/>
              </a:endParaRPr>
            </a:p>
          </p:txBody>
        </p:sp>
      </p:grpSp>
    </p:spTree>
    <p:custDataLst>
      <p:tags r:id="rId1"/>
    </p:custData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can we get tachycardia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078354" cy="4525963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More adrenaline (adrenal gland)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More noradrenaline (sympathetic)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Less acetylcholine (parasympathetic)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More sensitivity to </a:t>
            </a:r>
            <a:r>
              <a:rPr lang="en-US" dirty="0" err="1" smtClean="0"/>
              <a:t>catecholamines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b="16854"/>
          <a:stretch/>
        </p:blipFill>
        <p:spPr>
          <a:xfrm>
            <a:off x="4876800" y="2222183"/>
            <a:ext cx="3810000" cy="3051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5691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Swollen Neck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1321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Physical Evaluation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05090"/>
            <a:ext cx="5010700" cy="261876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0053" y="1101427"/>
            <a:ext cx="4138719" cy="378372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3411" y="3991051"/>
            <a:ext cx="2249808" cy="2432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6887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Physical Evaluation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5076175" cy="4525963"/>
          </a:xfrm>
        </p:spPr>
        <p:txBody>
          <a:bodyPr/>
          <a:lstStyle/>
          <a:p>
            <a:r>
              <a:rPr lang="en-US" dirty="0" smtClean="0"/>
              <a:t>Hyperactive tendon response</a:t>
            </a:r>
          </a:p>
          <a:p>
            <a:r>
              <a:rPr lang="en-US" dirty="0" smtClean="0"/>
              <a:t>What neural pathways are involved in the knee-jerk reflex</a:t>
            </a:r>
          </a:p>
          <a:p>
            <a:r>
              <a:rPr lang="en-US" dirty="0" smtClean="0"/>
              <a:t>Could the enlarged structure account for abnormal reflexes?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3375" y="1417638"/>
            <a:ext cx="3395233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6237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PQuestion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dirty="0" smtClean="0">
                <a:latin typeface="Calibri" charset="0"/>
                <a:ea typeface="MS PGothic" charset="0"/>
              </a:rPr>
              <a:t>Do you think the enlarged structure could account for increased tendon responses</a:t>
            </a:r>
            <a:endParaRPr lang="en-US" dirty="0">
              <a:latin typeface="Calibri" charset="0"/>
              <a:ea typeface="MS PGothic" charset="0"/>
            </a:endParaRPr>
          </a:p>
        </p:txBody>
      </p:sp>
      <p:sp>
        <p:nvSpPr>
          <p:cNvPr id="2051" name="TPAnswers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457200" y="1600200"/>
            <a:ext cx="4114800" cy="4525963"/>
          </a:xfrm>
        </p:spPr>
        <p:txBody>
          <a:bodyPr/>
          <a:lstStyle/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True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False</a:t>
            </a:r>
            <a:endParaRPr lang="en-US" dirty="0">
              <a:latin typeface="Calibri" charset="0"/>
              <a:ea typeface="MS PGothic" charset="0"/>
            </a:endParaRPr>
          </a:p>
        </p:txBody>
      </p:sp>
      <p:pic>
        <p:nvPicPr>
          <p:cNvPr id="3" name="TPChart" descr="21689BB13FBE41FEBCF9BB4C3C129BC3Chart20150416111749982.png" hidden="1"/>
          <p:cNvPicPr>
            <a:picLocks/>
          </p:cNvPicPr>
          <p:nvPr>
            <p:custDataLst>
              <p:tags r:id="rId3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500" y="1600200"/>
            <a:ext cx="4572000" cy="5143500"/>
          </a:xfrm>
          <a:prstGeom prst="rect">
            <a:avLst/>
          </a:prstGeom>
        </p:spPr>
      </p:pic>
      <p:sp>
        <p:nvSpPr>
          <p:cNvPr id="10" name="CAI1" hidden="1"/>
          <p:cNvSpPr/>
          <p:nvPr>
            <p:custDataLst>
              <p:tags r:id="rId4"/>
            </p:custDataLst>
          </p:nvPr>
        </p:nvSpPr>
        <p:spPr>
          <a:xfrm>
            <a:off x="1037590" y="1645920"/>
            <a:ext cx="872728" cy="487680"/>
          </a:xfrm>
          <a:prstGeom prst="roundRect">
            <a:avLst/>
          </a:prstGeom>
          <a:noFill/>
          <a:ln w="25400" cap="flat" cmpd="sng" algn="ctr">
            <a:solidFill>
              <a:schemeClr val="folHlink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tint val="100000"/>
                        <a:shade val="100000"/>
                        <a:satMod val="130000"/>
                      </a:schemeClr>
                    </a:gs>
                    <a:gs pos="100000">
                      <a:schemeClr val="accent1">
                        <a:tint val="50000"/>
                        <a:shade val="100000"/>
                        <a:satMod val="350000"/>
                      </a:schemeClr>
                    </a:gs>
                  </a:gsLst>
                  <a:lin ang="16200000" scaled="0"/>
                </a:gradFill>
              </a14:hiddenFill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PResponseCounter" hidden="1"/>
          <p:cNvSpPr/>
          <p:nvPr>
            <p:custDataLst>
              <p:tags r:id="rId5"/>
            </p:custDataLst>
          </p:nvPr>
        </p:nvSpPr>
        <p:spPr>
          <a:xfrm>
            <a:off x="127000" y="5715000"/>
            <a:ext cx="2159000" cy="10160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000000"/>
              </a:solidFill>
            </a:endParaRPr>
          </a:p>
        </p:txBody>
      </p:sp>
      <p:grpSp>
        <p:nvGrpSpPr>
          <p:cNvPr id="14" name="TPCountdown" hidden="1"/>
          <p:cNvGrpSpPr/>
          <p:nvPr>
            <p:custDataLst>
              <p:tags r:id="rId6"/>
            </p:custDataLst>
          </p:nvPr>
        </p:nvGrpSpPr>
        <p:grpSpPr>
          <a:xfrm>
            <a:off x="8382000" y="6096000"/>
            <a:ext cx="635000" cy="635000"/>
            <a:chOff x="8318500" y="6032500"/>
            <a:chExt cx="635000" cy="635000"/>
          </a:xfrm>
        </p:grpSpPr>
        <p:sp>
          <p:nvSpPr>
            <p:cNvPr id="13" name="CountdownShape" hidden="1"/>
            <p:cNvSpPr/>
            <p:nvPr/>
          </p:nvSpPr>
          <p:spPr>
            <a:xfrm>
              <a:off x="8318500" y="6032500"/>
              <a:ext cx="635000" cy="635000"/>
            </a:xfrm>
            <a:prstGeom prst="bevel">
              <a:avLst/>
            </a:prstGeom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a14:hiddenEffects>
              </a:ext>
            </a:ex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CountdownText" hidden="1"/>
            <p:cNvSpPr txBox="1"/>
            <p:nvPr/>
          </p:nvSpPr>
          <p:spPr>
            <a:xfrm>
              <a:off x="8318500" y="6032500"/>
              <a:ext cx="635000" cy="635000"/>
            </a:xfrm>
            <a:prstGeom prst="rect">
              <a:avLst/>
            </a:prstGeom>
            <a:noFill/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vert="horz" rtlCol="0" anchor="ctr" anchorCtr="1">
              <a:noAutofit/>
            </a:bodyPr>
            <a:lstStyle/>
            <a:p>
              <a:pPr algn="r"/>
              <a:r>
                <a:rPr lang="en-US" sz="2400" b="1" smtClean="0">
                  <a:latin typeface="Tahoma"/>
                </a:rPr>
                <a:t>30</a:t>
              </a:r>
              <a:endParaRPr lang="en-US" sz="2400" b="1">
                <a:latin typeface="Tahoma"/>
              </a:endParaRPr>
            </a:p>
          </p:txBody>
        </p:sp>
      </p:grpSp>
    </p:spTree>
    <p:custDataLst>
      <p:tags r:id="rId1"/>
    </p:custData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Hormone Levels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6251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 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832138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Think about feedback control of hormones who are abnormal, which if any are consistent with the symptoms</a:t>
            </a:r>
          </a:p>
          <a:p>
            <a:r>
              <a:rPr lang="en-US" dirty="0" smtClean="0"/>
              <a:t>Why is glucose obtained from fasted? </a:t>
            </a:r>
          </a:p>
          <a:p>
            <a:r>
              <a:rPr lang="en-US" dirty="0" smtClean="0"/>
              <a:t>is this person diabetic?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0397" y="1417638"/>
            <a:ext cx="4424015" cy="5043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6107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PQuestion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dirty="0" smtClean="0">
                <a:latin typeface="Calibri" charset="0"/>
                <a:ea typeface="MS PGothic" charset="0"/>
              </a:rPr>
              <a:t>What hormone is the primary problem?</a:t>
            </a:r>
            <a:endParaRPr lang="en-US" dirty="0">
              <a:latin typeface="Calibri" charset="0"/>
              <a:ea typeface="MS PGothic" charset="0"/>
            </a:endParaRPr>
          </a:p>
        </p:txBody>
      </p:sp>
      <p:sp>
        <p:nvSpPr>
          <p:cNvPr id="2051" name="TPAnswers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457200" y="1600200"/>
            <a:ext cx="4114800" cy="4525963"/>
          </a:xfrm>
        </p:spPr>
        <p:txBody>
          <a:bodyPr/>
          <a:lstStyle/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Insulin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TSH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TRH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T3/T4</a:t>
            </a:r>
            <a:endParaRPr lang="en-US" dirty="0">
              <a:latin typeface="Calibri" charset="0"/>
              <a:ea typeface="MS PGothic" charset="0"/>
            </a:endParaRPr>
          </a:p>
        </p:txBody>
      </p:sp>
      <p:pic>
        <p:nvPicPr>
          <p:cNvPr id="4" name="TPChart" descr="A9093DDB5D524066B1AE25FD383B67F0Chart20150416113803639.png"/>
          <p:cNvPicPr>
            <a:picLocks/>
          </p:cNvPicPr>
          <p:nvPr>
            <p:custDataLst>
              <p:tags r:id="rId3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500" y="1600200"/>
            <a:ext cx="4572000" cy="5143500"/>
          </a:xfrm>
          <a:prstGeom prst="rect">
            <a:avLst/>
          </a:prstGeom>
        </p:spPr>
      </p:pic>
      <p:sp>
        <p:nvSpPr>
          <p:cNvPr id="11" name="CAI1"/>
          <p:cNvSpPr/>
          <p:nvPr>
            <p:custDataLst>
              <p:tags r:id="rId4"/>
            </p:custDataLst>
          </p:nvPr>
        </p:nvSpPr>
        <p:spPr>
          <a:xfrm>
            <a:off x="1037590" y="3304032"/>
            <a:ext cx="990402" cy="585216"/>
          </a:xfrm>
          <a:prstGeom prst="roundRect">
            <a:avLst/>
          </a:prstGeom>
          <a:noFill/>
          <a:ln w="25400" cap="flat" cmpd="sng" algn="ctr">
            <a:solidFill>
              <a:schemeClr val="folHlink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tint val="100000"/>
                        <a:shade val="100000"/>
                        <a:satMod val="130000"/>
                      </a:schemeClr>
                    </a:gs>
                    <a:gs pos="100000">
                      <a:schemeClr val="accent1">
                        <a:tint val="50000"/>
                        <a:shade val="100000"/>
                        <a:satMod val="350000"/>
                      </a:schemeClr>
                    </a:gs>
                  </a:gsLst>
                  <a:lin ang="16200000" scaled="0"/>
                </a:gradFill>
              </a14:hiddenFill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PResponseCounter" hidden="1"/>
          <p:cNvSpPr/>
          <p:nvPr>
            <p:custDataLst>
              <p:tags r:id="rId5"/>
            </p:custDataLst>
          </p:nvPr>
        </p:nvSpPr>
        <p:spPr>
          <a:xfrm>
            <a:off x="127000" y="5715000"/>
            <a:ext cx="2159000" cy="10160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000000"/>
              </a:solidFill>
            </a:endParaRPr>
          </a:p>
        </p:txBody>
      </p:sp>
      <p:grpSp>
        <p:nvGrpSpPr>
          <p:cNvPr id="15" name="TPCountdown" hidden="1"/>
          <p:cNvGrpSpPr/>
          <p:nvPr>
            <p:custDataLst>
              <p:tags r:id="rId6"/>
            </p:custDataLst>
          </p:nvPr>
        </p:nvGrpSpPr>
        <p:grpSpPr>
          <a:xfrm>
            <a:off x="8382000" y="6096000"/>
            <a:ext cx="635000" cy="635000"/>
            <a:chOff x="8318500" y="6032500"/>
            <a:chExt cx="635000" cy="635000"/>
          </a:xfrm>
        </p:grpSpPr>
        <p:sp>
          <p:nvSpPr>
            <p:cNvPr id="14" name="CountdownShape" hidden="1"/>
            <p:cNvSpPr/>
            <p:nvPr/>
          </p:nvSpPr>
          <p:spPr>
            <a:xfrm>
              <a:off x="8318500" y="6032500"/>
              <a:ext cx="635000" cy="635000"/>
            </a:xfrm>
            <a:prstGeom prst="bevel">
              <a:avLst/>
            </a:prstGeom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a14:hiddenEffects>
              </a:ext>
            </a:ex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CountdownText" hidden="1"/>
            <p:cNvSpPr txBox="1"/>
            <p:nvPr/>
          </p:nvSpPr>
          <p:spPr>
            <a:xfrm>
              <a:off x="8318500" y="6032500"/>
              <a:ext cx="635000" cy="635000"/>
            </a:xfrm>
            <a:prstGeom prst="rect">
              <a:avLst/>
            </a:prstGeom>
            <a:noFill/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vert="horz" rtlCol="0" anchor="ctr" anchorCtr="1">
              <a:noAutofit/>
            </a:bodyPr>
            <a:lstStyle/>
            <a:p>
              <a:pPr algn="r"/>
              <a:r>
                <a:rPr lang="en-US" sz="2400" b="1" smtClean="0">
                  <a:latin typeface="Tahoma"/>
                </a:rPr>
                <a:t>0</a:t>
              </a:r>
              <a:endParaRPr lang="en-US" sz="2400" b="1">
                <a:latin typeface="Tahoma"/>
              </a:endParaRPr>
            </a:p>
          </p:txBody>
        </p:sp>
      </p:grpSp>
    </p:spTree>
    <p:custDataLst>
      <p:tags r:id="rId1"/>
    </p:custData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HPT Axis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5842" y="1417638"/>
            <a:ext cx="5387474" cy="5148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8751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PQuestion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dirty="0" smtClean="0">
                <a:latin typeface="Calibri" charset="0"/>
                <a:ea typeface="MS PGothic" charset="0"/>
              </a:rPr>
              <a:t>How could you end up with hyperthyroidism?</a:t>
            </a:r>
            <a:endParaRPr lang="en-US" dirty="0">
              <a:latin typeface="Calibri" charset="0"/>
              <a:ea typeface="MS PGothic" charset="0"/>
            </a:endParaRPr>
          </a:p>
        </p:txBody>
      </p:sp>
      <p:sp>
        <p:nvSpPr>
          <p:cNvPr id="2051" name="TPAnswers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457200" y="1600200"/>
            <a:ext cx="4114800" cy="4525963"/>
          </a:xfrm>
        </p:spPr>
        <p:txBody>
          <a:bodyPr/>
          <a:lstStyle/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Activation of TSH/TRH signaling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Inactivation of TSH/TRH signaling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Immune destruction of thyroid gland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Immune destruction of </a:t>
            </a:r>
            <a:r>
              <a:rPr lang="en-US" dirty="0" err="1" smtClean="0">
                <a:latin typeface="Calibri" charset="0"/>
                <a:ea typeface="MS PGothic" charset="0"/>
              </a:rPr>
              <a:t>thyrotropes</a:t>
            </a:r>
            <a:endParaRPr lang="en-US" dirty="0">
              <a:latin typeface="Calibri" charset="0"/>
              <a:ea typeface="MS PGothic" charset="0"/>
            </a:endParaRPr>
          </a:p>
        </p:txBody>
      </p:sp>
      <p:pic>
        <p:nvPicPr>
          <p:cNvPr id="4" name="TPChart" descr="6CC2F44047ED4B8489349B680EA62EAEChart20150416114126988.png"/>
          <p:cNvPicPr>
            <a:picLocks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500" y="1600200"/>
            <a:ext cx="4572000" cy="5143500"/>
          </a:xfrm>
          <a:prstGeom prst="rect">
            <a:avLst/>
          </a:prstGeom>
        </p:spPr>
      </p:pic>
      <p:sp>
        <p:nvSpPr>
          <p:cNvPr id="12" name="CAI1"/>
          <p:cNvSpPr/>
          <p:nvPr>
            <p:custDataLst>
              <p:tags r:id="rId4"/>
            </p:custDataLst>
          </p:nvPr>
        </p:nvSpPr>
        <p:spPr>
          <a:xfrm>
            <a:off x="1037590" y="1645920"/>
            <a:ext cx="3008313" cy="975360"/>
          </a:xfrm>
          <a:prstGeom prst="roundRect">
            <a:avLst/>
          </a:prstGeom>
          <a:noFill/>
          <a:ln w="25400" cap="flat" cmpd="sng" algn="ctr">
            <a:solidFill>
              <a:schemeClr val="folHlink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tint val="100000"/>
                        <a:shade val="100000"/>
                        <a:satMod val="130000"/>
                      </a:schemeClr>
                    </a:gs>
                    <a:gs pos="100000">
                      <a:schemeClr val="accent1">
                        <a:tint val="50000"/>
                        <a:shade val="100000"/>
                        <a:satMod val="350000"/>
                      </a:schemeClr>
                    </a:gs>
                  </a:gsLst>
                  <a:lin ang="16200000" scaled="0"/>
                </a:gradFill>
              </a14:hiddenFill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PResponseCounter" hidden="1"/>
          <p:cNvSpPr/>
          <p:nvPr>
            <p:custDataLst>
              <p:tags r:id="rId5"/>
            </p:custDataLst>
          </p:nvPr>
        </p:nvSpPr>
        <p:spPr>
          <a:xfrm>
            <a:off x="127000" y="5715000"/>
            <a:ext cx="2159000" cy="10160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000000"/>
              </a:solidFill>
            </a:endParaRPr>
          </a:p>
        </p:txBody>
      </p:sp>
      <p:grpSp>
        <p:nvGrpSpPr>
          <p:cNvPr id="16" name="TPCountdown" hidden="1"/>
          <p:cNvGrpSpPr/>
          <p:nvPr>
            <p:custDataLst>
              <p:tags r:id="rId6"/>
            </p:custDataLst>
          </p:nvPr>
        </p:nvGrpSpPr>
        <p:grpSpPr>
          <a:xfrm>
            <a:off x="8382000" y="6096000"/>
            <a:ext cx="635000" cy="635000"/>
            <a:chOff x="8318500" y="6032500"/>
            <a:chExt cx="635000" cy="635000"/>
          </a:xfrm>
        </p:grpSpPr>
        <p:sp>
          <p:nvSpPr>
            <p:cNvPr id="15" name="CountdownShape" hidden="1"/>
            <p:cNvSpPr/>
            <p:nvPr/>
          </p:nvSpPr>
          <p:spPr>
            <a:xfrm>
              <a:off x="8318500" y="6032500"/>
              <a:ext cx="635000" cy="635000"/>
            </a:xfrm>
            <a:prstGeom prst="bevel">
              <a:avLst/>
            </a:prstGeom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a14:hiddenEffects>
              </a:ext>
            </a:ex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CountdownText" hidden="1"/>
            <p:cNvSpPr txBox="1"/>
            <p:nvPr/>
          </p:nvSpPr>
          <p:spPr>
            <a:xfrm>
              <a:off x="8318500" y="6032500"/>
              <a:ext cx="635000" cy="635000"/>
            </a:xfrm>
            <a:prstGeom prst="rect">
              <a:avLst/>
            </a:prstGeom>
            <a:noFill/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vert="horz" rtlCol="0" anchor="ctr" anchorCtr="1">
              <a:noAutofit/>
            </a:bodyPr>
            <a:lstStyle/>
            <a:p>
              <a:pPr algn="r"/>
              <a:r>
                <a:rPr lang="en-US" sz="2400" b="1" smtClean="0">
                  <a:latin typeface="Tahoma"/>
                </a:rPr>
                <a:t>0</a:t>
              </a:r>
              <a:endParaRPr lang="en-US" sz="2400" b="1">
                <a:latin typeface="Tahoma"/>
              </a:endParaRPr>
            </a:p>
          </p:txBody>
        </p:sp>
      </p:grpSp>
    </p:spTree>
    <p:custDataLst>
      <p:tags r:id="rId1"/>
    </p:custData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Presentation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57200" y="1409900"/>
            <a:ext cx="8380649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 A 23-year-old woman visits her family physician with complaints</a:t>
            </a:r>
          </a:p>
          <a:p>
            <a:r>
              <a:rPr lang="en-US" sz="2400" dirty="0"/>
              <a:t>of a 12-month history of increasing nervousness, irritability, and</a:t>
            </a:r>
          </a:p>
          <a:p>
            <a:r>
              <a:rPr lang="en-US" sz="2400" dirty="0"/>
              <a:t>palpitations  (a noticeable increase in the force of her heartbeat).</a:t>
            </a:r>
          </a:p>
          <a:p>
            <a:r>
              <a:rPr lang="en-US" sz="2400" dirty="0"/>
              <a:t>Furthermore, she feels very warm in a room when everyone else</a:t>
            </a:r>
          </a:p>
          <a:p>
            <a:r>
              <a:rPr lang="en-US" sz="2400" dirty="0"/>
              <a:t>feels comfortable. Her skin is unusually warm and moist to the</a:t>
            </a:r>
          </a:p>
          <a:p>
            <a:r>
              <a:rPr lang="en-US" sz="2400" dirty="0"/>
              <a:t>touch. She has lost 30 pounds of body weight over this period</a:t>
            </a:r>
          </a:p>
          <a:p>
            <a:r>
              <a:rPr lang="en-US" sz="2400" dirty="0"/>
              <a:t>despite having a voracious appetite and increased food intake.</a:t>
            </a:r>
          </a:p>
        </p:txBody>
      </p:sp>
    </p:spTree>
    <p:extLst>
      <p:ext uri="{BB962C8B-B14F-4D97-AF65-F5344CB8AC3E}">
        <p14:creationId xmlns:p14="http://schemas.microsoft.com/office/powerpoint/2010/main" val="30345881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Graves Disease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522" y="1359022"/>
            <a:ext cx="7550077" cy="5234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3984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PQuestion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dirty="0" smtClean="0">
                <a:latin typeface="Calibri" charset="0"/>
                <a:ea typeface="MS PGothic" charset="0"/>
              </a:rPr>
              <a:t>This kind of hyperthyroidism should have what?</a:t>
            </a:r>
            <a:endParaRPr lang="en-US" dirty="0">
              <a:latin typeface="Calibri" charset="0"/>
              <a:ea typeface="MS PGothic" charset="0"/>
            </a:endParaRPr>
          </a:p>
        </p:txBody>
      </p:sp>
      <p:sp>
        <p:nvSpPr>
          <p:cNvPr id="2051" name="TPAnswers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457200" y="1600200"/>
            <a:ext cx="4114800" cy="4525963"/>
          </a:xfrm>
        </p:spPr>
        <p:txBody>
          <a:bodyPr/>
          <a:lstStyle/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More TSH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Less TSH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No change in TSH</a:t>
            </a:r>
          </a:p>
        </p:txBody>
      </p:sp>
      <p:pic>
        <p:nvPicPr>
          <p:cNvPr id="4" name="TPChart" descr="D10912F3D51A40F4AFDA5F5A7734471EChart20150416114409446.png"/>
          <p:cNvPicPr>
            <a:picLocks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500" y="1600200"/>
            <a:ext cx="4572000" cy="5143500"/>
          </a:xfrm>
          <a:prstGeom prst="rect">
            <a:avLst/>
          </a:prstGeom>
        </p:spPr>
      </p:pic>
      <p:sp>
        <p:nvSpPr>
          <p:cNvPr id="16" name="TPResponseCounter" hidden="1"/>
          <p:cNvSpPr/>
          <p:nvPr>
            <p:custDataLst>
              <p:tags r:id="rId4"/>
            </p:custDataLst>
          </p:nvPr>
        </p:nvSpPr>
        <p:spPr>
          <a:xfrm>
            <a:off x="127000" y="5715000"/>
            <a:ext cx="2159000" cy="10160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17" name="CAI1"/>
          <p:cNvSpPr/>
          <p:nvPr>
            <p:custDataLst>
              <p:tags r:id="rId5"/>
            </p:custDataLst>
          </p:nvPr>
        </p:nvSpPr>
        <p:spPr>
          <a:xfrm>
            <a:off x="1037590" y="2133600"/>
            <a:ext cx="1538089" cy="585216"/>
          </a:xfrm>
          <a:prstGeom prst="roundRect">
            <a:avLst/>
          </a:prstGeom>
          <a:noFill/>
          <a:ln w="25400" cap="flat" cmpd="sng" algn="ctr">
            <a:solidFill>
              <a:schemeClr val="folHlink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tint val="100000"/>
                        <a:shade val="100000"/>
                        <a:satMod val="130000"/>
                      </a:schemeClr>
                    </a:gs>
                    <a:gs pos="100000">
                      <a:schemeClr val="accent1">
                        <a:tint val="50000"/>
                        <a:shade val="100000"/>
                        <a:satMod val="350000"/>
                      </a:schemeClr>
                    </a:gs>
                  </a:gsLst>
                  <a:lin ang="16200000" scaled="0"/>
                </a:gradFill>
              </a14:hiddenFill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TPCountdown" hidden="1"/>
          <p:cNvGrpSpPr/>
          <p:nvPr>
            <p:custDataLst>
              <p:tags r:id="rId6"/>
            </p:custDataLst>
          </p:nvPr>
        </p:nvGrpSpPr>
        <p:grpSpPr>
          <a:xfrm>
            <a:off x="8382000" y="6096000"/>
            <a:ext cx="635000" cy="635000"/>
            <a:chOff x="8318500" y="6032500"/>
            <a:chExt cx="635000" cy="635000"/>
          </a:xfrm>
        </p:grpSpPr>
        <p:sp>
          <p:nvSpPr>
            <p:cNvPr id="14" name="CountdownShape" hidden="1"/>
            <p:cNvSpPr/>
            <p:nvPr/>
          </p:nvSpPr>
          <p:spPr>
            <a:xfrm>
              <a:off x="8318500" y="6032500"/>
              <a:ext cx="635000" cy="635000"/>
            </a:xfrm>
            <a:prstGeom prst="bevel">
              <a:avLst/>
            </a:prstGeom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a14:hiddenEffects>
              </a:ext>
            </a:ex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CountdownText" hidden="1"/>
            <p:cNvSpPr txBox="1"/>
            <p:nvPr/>
          </p:nvSpPr>
          <p:spPr>
            <a:xfrm>
              <a:off x="8318500" y="6032500"/>
              <a:ext cx="635000" cy="635000"/>
            </a:xfrm>
            <a:prstGeom prst="rect">
              <a:avLst/>
            </a:prstGeom>
            <a:noFill/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vert="horz" rtlCol="0" anchor="ctr" anchorCtr="1">
              <a:noAutofit/>
            </a:bodyPr>
            <a:lstStyle/>
            <a:p>
              <a:pPr algn="r"/>
              <a:r>
                <a:rPr lang="en-US" sz="2400" b="1" smtClean="0">
                  <a:latin typeface="Tahoma"/>
                </a:rPr>
                <a:t>0</a:t>
              </a:r>
              <a:endParaRPr lang="en-US" sz="2400" b="1">
                <a:latin typeface="Tahoma"/>
              </a:endParaRPr>
            </a:p>
          </p:txBody>
        </p:sp>
      </p:grpSp>
    </p:spTree>
    <p:custDataLst>
      <p:tags r:id="rId1"/>
    </p:custData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169065" cy="4525963"/>
          </a:xfrm>
        </p:spPr>
        <p:txBody>
          <a:bodyPr/>
          <a:lstStyle/>
          <a:p>
            <a:r>
              <a:rPr lang="en-US" dirty="0" smtClean="0"/>
              <a:t>Based on the labs, how do we know that this </a:t>
            </a:r>
            <a:r>
              <a:rPr lang="en-US" dirty="0" err="1" smtClean="0"/>
              <a:t>isnt</a:t>
            </a:r>
            <a:r>
              <a:rPr lang="en-US" dirty="0" smtClean="0"/>
              <a:t> the result of a pituitary adenoma of the </a:t>
            </a:r>
            <a:r>
              <a:rPr lang="en-US" dirty="0" err="1" smtClean="0"/>
              <a:t>thyrotropes</a:t>
            </a:r>
            <a:r>
              <a:rPr lang="en-US" dirty="0" smtClean="0"/>
              <a:t>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0397" y="1417638"/>
            <a:ext cx="4424015" cy="5043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2856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PQuestion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dirty="0" smtClean="0">
                <a:latin typeface="Calibri" charset="0"/>
                <a:ea typeface="MS PGothic" charset="0"/>
              </a:rPr>
              <a:t>Based on hyperthyroidism we expect…</a:t>
            </a:r>
            <a:endParaRPr lang="en-US" dirty="0">
              <a:latin typeface="Calibri" charset="0"/>
              <a:ea typeface="MS PGothic" charset="0"/>
            </a:endParaRPr>
          </a:p>
        </p:txBody>
      </p:sp>
      <p:sp>
        <p:nvSpPr>
          <p:cNvPr id="2051" name="TPAnswers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457200" y="1600200"/>
            <a:ext cx="4114800" cy="4525963"/>
          </a:xfrm>
        </p:spPr>
        <p:txBody>
          <a:bodyPr>
            <a:normAutofit lnSpcReduction="10000"/>
          </a:bodyPr>
          <a:lstStyle/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Increased metabolic rate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Increased heat production/heat intolerance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Weight loss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Catecholamine sensitivity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All of the above</a:t>
            </a:r>
            <a:endParaRPr lang="en-US" dirty="0">
              <a:latin typeface="Calibri" charset="0"/>
              <a:ea typeface="MS PGothic" charset="0"/>
            </a:endParaRPr>
          </a:p>
        </p:txBody>
      </p:sp>
      <p:pic>
        <p:nvPicPr>
          <p:cNvPr id="4" name="TPChart" descr="F26CFBE3A80640A2A806A42FAD2BEC0AChart20150416114512291.png"/>
          <p:cNvPicPr>
            <a:picLocks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500" y="1600200"/>
            <a:ext cx="4572000" cy="5143500"/>
          </a:xfrm>
          <a:prstGeom prst="rect">
            <a:avLst/>
          </a:prstGeom>
        </p:spPr>
      </p:pic>
      <p:sp>
        <p:nvSpPr>
          <p:cNvPr id="14" name="CAI1"/>
          <p:cNvSpPr/>
          <p:nvPr>
            <p:custDataLst>
              <p:tags r:id="rId4"/>
            </p:custDataLst>
          </p:nvPr>
        </p:nvSpPr>
        <p:spPr>
          <a:xfrm>
            <a:off x="1037590" y="5449824"/>
            <a:ext cx="2621161" cy="536448"/>
          </a:xfrm>
          <a:prstGeom prst="roundRect">
            <a:avLst/>
          </a:prstGeom>
          <a:noFill/>
          <a:ln w="25400" cap="flat" cmpd="sng" algn="ctr">
            <a:solidFill>
              <a:schemeClr val="folHlink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tint val="100000"/>
                        <a:shade val="100000"/>
                        <a:satMod val="130000"/>
                      </a:schemeClr>
                    </a:gs>
                    <a:gs pos="100000">
                      <a:schemeClr val="accent1">
                        <a:tint val="50000"/>
                        <a:shade val="100000"/>
                        <a:satMod val="350000"/>
                      </a:schemeClr>
                    </a:gs>
                  </a:gsLst>
                  <a:lin ang="16200000" scaled="0"/>
                </a:gradFill>
              </a14:hiddenFill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PResponseCounter" hidden="1"/>
          <p:cNvSpPr/>
          <p:nvPr>
            <p:custDataLst>
              <p:tags r:id="rId5"/>
            </p:custDataLst>
          </p:nvPr>
        </p:nvSpPr>
        <p:spPr>
          <a:xfrm>
            <a:off x="127000" y="5715000"/>
            <a:ext cx="2159000" cy="10160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000000"/>
              </a:solidFill>
            </a:endParaRPr>
          </a:p>
        </p:txBody>
      </p:sp>
      <p:grpSp>
        <p:nvGrpSpPr>
          <p:cNvPr id="18" name="TPCountdown" hidden="1"/>
          <p:cNvGrpSpPr/>
          <p:nvPr>
            <p:custDataLst>
              <p:tags r:id="rId6"/>
            </p:custDataLst>
          </p:nvPr>
        </p:nvGrpSpPr>
        <p:grpSpPr>
          <a:xfrm>
            <a:off x="8382000" y="6096000"/>
            <a:ext cx="635000" cy="635000"/>
            <a:chOff x="8318500" y="6032500"/>
            <a:chExt cx="635000" cy="635000"/>
          </a:xfrm>
        </p:grpSpPr>
        <p:sp>
          <p:nvSpPr>
            <p:cNvPr id="17" name="CountdownShape" hidden="1"/>
            <p:cNvSpPr/>
            <p:nvPr/>
          </p:nvSpPr>
          <p:spPr>
            <a:xfrm>
              <a:off x="8318500" y="6032500"/>
              <a:ext cx="635000" cy="635000"/>
            </a:xfrm>
            <a:prstGeom prst="bevel">
              <a:avLst/>
            </a:prstGeom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a14:hiddenEffects>
              </a:ext>
            </a:ex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CountdownText" hidden="1"/>
            <p:cNvSpPr txBox="1"/>
            <p:nvPr/>
          </p:nvSpPr>
          <p:spPr>
            <a:xfrm>
              <a:off x="8318500" y="6032500"/>
              <a:ext cx="635000" cy="635000"/>
            </a:xfrm>
            <a:prstGeom prst="rect">
              <a:avLst/>
            </a:prstGeom>
            <a:noFill/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vert="horz" rtlCol="0" anchor="ctr" anchorCtr="1">
              <a:noAutofit/>
            </a:bodyPr>
            <a:lstStyle/>
            <a:p>
              <a:pPr algn="r"/>
              <a:r>
                <a:rPr lang="en-US" sz="2400" b="1" smtClean="0">
                  <a:latin typeface="Tahoma"/>
                </a:rPr>
                <a:t>4</a:t>
              </a:r>
              <a:endParaRPr lang="en-US" sz="2400" b="1">
                <a:latin typeface="Tahoma"/>
              </a:endParaRPr>
            </a:p>
          </p:txBody>
        </p:sp>
      </p:grpSp>
    </p:spTree>
    <p:custDataLst>
      <p:tags r:id="rId1"/>
    </p:custData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PQuestion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dirty="0" smtClean="0">
                <a:latin typeface="Calibri" charset="0"/>
                <a:ea typeface="MS PGothic" charset="0"/>
              </a:rPr>
              <a:t>What is the most likely reason for muscle weakness?</a:t>
            </a:r>
            <a:endParaRPr lang="en-US" dirty="0">
              <a:latin typeface="Calibri" charset="0"/>
              <a:ea typeface="MS PGothic" charset="0"/>
            </a:endParaRPr>
          </a:p>
        </p:txBody>
      </p:sp>
      <p:sp>
        <p:nvSpPr>
          <p:cNvPr id="2051" name="TPAnswers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457200" y="1600200"/>
            <a:ext cx="4114800" cy="4525963"/>
          </a:xfrm>
        </p:spPr>
        <p:txBody>
          <a:bodyPr/>
          <a:lstStyle/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Muscle catabolism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Increased reflexes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Hypoglycemia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Catecholamine sensitivity</a:t>
            </a:r>
            <a:endParaRPr lang="en-US" dirty="0">
              <a:latin typeface="Calibri" charset="0"/>
              <a:ea typeface="MS PGothic" charset="0"/>
            </a:endParaRPr>
          </a:p>
        </p:txBody>
      </p:sp>
      <p:pic>
        <p:nvPicPr>
          <p:cNvPr id="9" name="TPChart" descr="0651A985601D49398D28C564D8AA621EChart20150416114611353.png"/>
          <p:cNvPicPr>
            <a:picLocks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500" y="1600200"/>
            <a:ext cx="4572000" cy="5143500"/>
          </a:xfrm>
          <a:prstGeom prst="rect">
            <a:avLst/>
          </a:prstGeom>
        </p:spPr>
      </p:pic>
      <p:sp>
        <p:nvSpPr>
          <p:cNvPr id="4" name="CAI1"/>
          <p:cNvSpPr/>
          <p:nvPr>
            <p:custDataLst>
              <p:tags r:id="rId4"/>
            </p:custDataLst>
          </p:nvPr>
        </p:nvSpPr>
        <p:spPr>
          <a:xfrm>
            <a:off x="1037590" y="1645920"/>
            <a:ext cx="3191669" cy="487680"/>
          </a:xfrm>
          <a:prstGeom prst="roundRect">
            <a:avLst/>
          </a:prstGeom>
          <a:noFill/>
          <a:ln w="25400" cap="flat" cmpd="sng" algn="ctr">
            <a:solidFill>
              <a:schemeClr val="folHlink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tint val="100000"/>
                        <a:shade val="100000"/>
                        <a:satMod val="130000"/>
                      </a:schemeClr>
                    </a:gs>
                    <a:gs pos="100000">
                      <a:schemeClr val="accent1">
                        <a:tint val="50000"/>
                        <a:shade val="100000"/>
                        <a:satMod val="350000"/>
                      </a:schemeClr>
                    </a:gs>
                  </a:gsLst>
                  <a:lin ang="16200000" scaled="0"/>
                </a:gradFill>
              </a14:hiddenFill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PResponseCounter" hidden="1"/>
          <p:cNvSpPr/>
          <p:nvPr>
            <p:custDataLst>
              <p:tags r:id="rId5"/>
            </p:custDataLst>
          </p:nvPr>
        </p:nvSpPr>
        <p:spPr>
          <a:xfrm>
            <a:off x="127000" y="5715000"/>
            <a:ext cx="2159000" cy="10160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000000"/>
              </a:solidFill>
            </a:endParaRPr>
          </a:p>
        </p:txBody>
      </p:sp>
      <p:grpSp>
        <p:nvGrpSpPr>
          <p:cNvPr id="8" name="TPCountdown" hidden="1"/>
          <p:cNvGrpSpPr/>
          <p:nvPr>
            <p:custDataLst>
              <p:tags r:id="rId6"/>
            </p:custDataLst>
          </p:nvPr>
        </p:nvGrpSpPr>
        <p:grpSpPr>
          <a:xfrm>
            <a:off x="8382000" y="6096000"/>
            <a:ext cx="635000" cy="635000"/>
            <a:chOff x="8318500" y="6032500"/>
            <a:chExt cx="635000" cy="635000"/>
          </a:xfrm>
        </p:grpSpPr>
        <p:sp>
          <p:nvSpPr>
            <p:cNvPr id="7" name="CountdownShape" hidden="1"/>
            <p:cNvSpPr/>
            <p:nvPr/>
          </p:nvSpPr>
          <p:spPr>
            <a:xfrm>
              <a:off x="8318500" y="6032500"/>
              <a:ext cx="635000" cy="635000"/>
            </a:xfrm>
            <a:prstGeom prst="bevel">
              <a:avLst/>
            </a:prstGeom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a14:hiddenEffects>
              </a:ext>
            </a:ex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CountdownText" hidden="1"/>
            <p:cNvSpPr txBox="1"/>
            <p:nvPr/>
          </p:nvSpPr>
          <p:spPr>
            <a:xfrm>
              <a:off x="8318500" y="6032500"/>
              <a:ext cx="635000" cy="635000"/>
            </a:xfrm>
            <a:prstGeom prst="rect">
              <a:avLst/>
            </a:prstGeom>
            <a:noFill/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vert="horz" rtlCol="0" anchor="ctr" anchorCtr="1">
              <a:noAutofit/>
            </a:bodyPr>
            <a:lstStyle/>
            <a:p>
              <a:pPr algn="r"/>
              <a:r>
                <a:rPr lang="en-US" sz="2400" b="1" smtClean="0">
                  <a:latin typeface="Tahoma"/>
                </a:rPr>
                <a:t>0</a:t>
              </a:r>
              <a:endParaRPr lang="en-US" sz="2400" b="1">
                <a:latin typeface="Tahoma"/>
              </a:endParaRPr>
            </a:p>
          </p:txBody>
        </p:sp>
      </p:grpSp>
    </p:spTree>
    <p:custDataLst>
      <p:tags r:id="rId1"/>
    </p:custData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PQuestion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caused the bruit (swishing sound in the throat)?</a:t>
            </a:r>
            <a:endParaRPr lang="en-US" dirty="0">
              <a:latin typeface="Calibri" charset="0"/>
              <a:ea typeface="MS PGothic" charset="0"/>
            </a:endParaRPr>
          </a:p>
        </p:txBody>
      </p:sp>
      <p:sp>
        <p:nvSpPr>
          <p:cNvPr id="2051" name="TPAnswers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457200" y="1600200"/>
            <a:ext cx="4114800" cy="4525963"/>
          </a:xfrm>
        </p:spPr>
        <p:txBody>
          <a:bodyPr/>
          <a:lstStyle/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Pituitary adenoma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Increased vasopressin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Growth of thyroid gland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Growth of parathyroid gland</a:t>
            </a:r>
            <a:endParaRPr lang="en-US" dirty="0">
              <a:latin typeface="Calibri" charset="0"/>
              <a:ea typeface="MS PGothic" charset="0"/>
            </a:endParaRPr>
          </a:p>
        </p:txBody>
      </p:sp>
      <p:pic>
        <p:nvPicPr>
          <p:cNvPr id="9" name="TPChart" descr="A27D0CC0694140818956198A13F5B28CChart20150416114713691.png"/>
          <p:cNvPicPr>
            <a:picLocks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500" y="1600200"/>
            <a:ext cx="4572000" cy="5143500"/>
          </a:xfrm>
          <a:prstGeom prst="rect">
            <a:avLst/>
          </a:prstGeom>
        </p:spPr>
      </p:pic>
      <p:sp>
        <p:nvSpPr>
          <p:cNvPr id="3" name="CAI1"/>
          <p:cNvSpPr/>
          <p:nvPr>
            <p:custDataLst>
              <p:tags r:id="rId4"/>
            </p:custDataLst>
          </p:nvPr>
        </p:nvSpPr>
        <p:spPr>
          <a:xfrm>
            <a:off x="1037590" y="3206496"/>
            <a:ext cx="3088283" cy="1072896"/>
          </a:xfrm>
          <a:prstGeom prst="roundRect">
            <a:avLst/>
          </a:prstGeom>
          <a:noFill/>
          <a:ln w="25400" cap="flat" cmpd="sng" algn="ctr">
            <a:solidFill>
              <a:schemeClr val="folHlink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tint val="100000"/>
                        <a:shade val="100000"/>
                        <a:satMod val="130000"/>
                      </a:schemeClr>
                    </a:gs>
                    <a:gs pos="100000">
                      <a:schemeClr val="accent1">
                        <a:tint val="50000"/>
                        <a:shade val="100000"/>
                        <a:satMod val="350000"/>
                      </a:schemeClr>
                    </a:gs>
                  </a:gsLst>
                  <a:lin ang="16200000" scaled="0"/>
                </a:gradFill>
              </a14:hiddenFill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PResponseCounter" hidden="1"/>
          <p:cNvSpPr/>
          <p:nvPr>
            <p:custDataLst>
              <p:tags r:id="rId5"/>
            </p:custDataLst>
          </p:nvPr>
        </p:nvSpPr>
        <p:spPr>
          <a:xfrm>
            <a:off x="127000" y="5715000"/>
            <a:ext cx="2159000" cy="10160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000000"/>
              </a:solidFill>
            </a:endParaRPr>
          </a:p>
        </p:txBody>
      </p:sp>
      <p:grpSp>
        <p:nvGrpSpPr>
          <p:cNvPr id="7" name="TPCountdown" hidden="1"/>
          <p:cNvGrpSpPr/>
          <p:nvPr>
            <p:custDataLst>
              <p:tags r:id="rId6"/>
            </p:custDataLst>
          </p:nvPr>
        </p:nvGrpSpPr>
        <p:grpSpPr>
          <a:xfrm>
            <a:off x="8382000" y="6096000"/>
            <a:ext cx="635000" cy="635000"/>
            <a:chOff x="8318500" y="6032500"/>
            <a:chExt cx="635000" cy="635000"/>
          </a:xfrm>
        </p:grpSpPr>
        <p:sp>
          <p:nvSpPr>
            <p:cNvPr id="6" name="CountdownShape" hidden="1"/>
            <p:cNvSpPr/>
            <p:nvPr/>
          </p:nvSpPr>
          <p:spPr>
            <a:xfrm>
              <a:off x="8318500" y="6032500"/>
              <a:ext cx="635000" cy="635000"/>
            </a:xfrm>
            <a:prstGeom prst="bevel">
              <a:avLst/>
            </a:prstGeom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a14:hiddenEffects>
              </a:ext>
            </a:ex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CountdownText" hidden="1"/>
            <p:cNvSpPr txBox="1"/>
            <p:nvPr/>
          </p:nvSpPr>
          <p:spPr>
            <a:xfrm>
              <a:off x="8318500" y="6032500"/>
              <a:ext cx="635000" cy="635000"/>
            </a:xfrm>
            <a:prstGeom prst="rect">
              <a:avLst/>
            </a:prstGeom>
            <a:noFill/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vert="horz" rtlCol="0" anchor="ctr" anchorCtr="1">
              <a:noAutofit/>
            </a:bodyPr>
            <a:lstStyle/>
            <a:p>
              <a:pPr algn="r"/>
              <a:r>
                <a:rPr lang="en-US" sz="2400" b="1" smtClean="0">
                  <a:latin typeface="Tahoma"/>
                </a:rPr>
                <a:t>0</a:t>
              </a:r>
              <a:endParaRPr lang="en-US" sz="2400" b="1">
                <a:latin typeface="Tahoma"/>
              </a:endParaRPr>
            </a:p>
          </p:txBody>
        </p:sp>
      </p:grpSp>
    </p:spTree>
    <p:custDataLst>
      <p:tags r:id="rId1"/>
    </p:custData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PQuestion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latin typeface="Calibri" charset="0"/>
                <a:ea typeface="MS PGothic" charset="0"/>
              </a:rPr>
              <a:t>Why was there less menstruation</a:t>
            </a:r>
            <a:endParaRPr lang="en-US" dirty="0">
              <a:latin typeface="Calibri" charset="0"/>
              <a:ea typeface="MS PGothic" charset="0"/>
            </a:endParaRPr>
          </a:p>
        </p:txBody>
      </p:sp>
      <p:sp>
        <p:nvSpPr>
          <p:cNvPr id="2051" name="TPAnswers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457200" y="1600200"/>
            <a:ext cx="4114800" cy="4525963"/>
          </a:xfrm>
        </p:spPr>
        <p:txBody>
          <a:bodyPr/>
          <a:lstStyle/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Thyroid hormones inhibit FSH/LH release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TRH activates prolactin release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TSH induces estrogen release</a:t>
            </a:r>
          </a:p>
        </p:txBody>
      </p:sp>
      <p:pic>
        <p:nvPicPr>
          <p:cNvPr id="9" name="TPChart" descr="422114A7BEE941B5B587324D4E5BF429Chart20150416111753915.png" hidden="1"/>
          <p:cNvPicPr>
            <a:picLocks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500" y="1600200"/>
            <a:ext cx="4572000" cy="5143500"/>
          </a:xfrm>
          <a:prstGeom prst="rect">
            <a:avLst/>
          </a:prstGeom>
        </p:spPr>
      </p:pic>
      <p:sp>
        <p:nvSpPr>
          <p:cNvPr id="3" name="CAI1" hidden="1"/>
          <p:cNvSpPr/>
          <p:nvPr>
            <p:custDataLst>
              <p:tags r:id="rId4"/>
            </p:custDataLst>
          </p:nvPr>
        </p:nvSpPr>
        <p:spPr>
          <a:xfrm>
            <a:off x="1037590" y="1645920"/>
            <a:ext cx="3150592" cy="1463040"/>
          </a:xfrm>
          <a:prstGeom prst="roundRect">
            <a:avLst/>
          </a:prstGeom>
          <a:noFill/>
          <a:ln w="25400" cap="flat" cmpd="sng" algn="ctr">
            <a:solidFill>
              <a:schemeClr val="folHlink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tint val="100000"/>
                        <a:shade val="100000"/>
                        <a:satMod val="130000"/>
                      </a:schemeClr>
                    </a:gs>
                    <a:gs pos="100000">
                      <a:schemeClr val="accent1">
                        <a:tint val="50000"/>
                        <a:shade val="100000"/>
                        <a:satMod val="350000"/>
                      </a:schemeClr>
                    </a:gs>
                  </a:gsLst>
                  <a:lin ang="16200000" scaled="0"/>
                </a:gradFill>
              </a14:hiddenFill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PResponseCounter" hidden="1"/>
          <p:cNvSpPr/>
          <p:nvPr>
            <p:custDataLst>
              <p:tags r:id="rId5"/>
            </p:custDataLst>
          </p:nvPr>
        </p:nvSpPr>
        <p:spPr>
          <a:xfrm>
            <a:off x="127000" y="5715000"/>
            <a:ext cx="2159000" cy="10160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000000"/>
              </a:solidFill>
            </a:endParaRPr>
          </a:p>
        </p:txBody>
      </p:sp>
      <p:grpSp>
        <p:nvGrpSpPr>
          <p:cNvPr id="6" name="TPCountdown" hidden="1"/>
          <p:cNvGrpSpPr/>
          <p:nvPr>
            <p:custDataLst>
              <p:tags r:id="rId6"/>
            </p:custDataLst>
          </p:nvPr>
        </p:nvGrpSpPr>
        <p:grpSpPr>
          <a:xfrm>
            <a:off x="8382000" y="6096000"/>
            <a:ext cx="635000" cy="635000"/>
            <a:chOff x="8318500" y="6032500"/>
            <a:chExt cx="635000" cy="635000"/>
          </a:xfrm>
        </p:grpSpPr>
        <p:sp>
          <p:nvSpPr>
            <p:cNvPr id="5" name="CountdownShape" hidden="1"/>
            <p:cNvSpPr/>
            <p:nvPr/>
          </p:nvSpPr>
          <p:spPr>
            <a:xfrm>
              <a:off x="8318500" y="6032500"/>
              <a:ext cx="635000" cy="635000"/>
            </a:xfrm>
            <a:prstGeom prst="bevel">
              <a:avLst/>
            </a:prstGeom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a14:hiddenEffects>
              </a:ext>
            </a:ex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CountdownText" hidden="1"/>
            <p:cNvSpPr txBox="1"/>
            <p:nvPr/>
          </p:nvSpPr>
          <p:spPr>
            <a:xfrm>
              <a:off x="8318500" y="6032500"/>
              <a:ext cx="635000" cy="635000"/>
            </a:xfrm>
            <a:prstGeom prst="rect">
              <a:avLst/>
            </a:prstGeom>
            <a:noFill/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vert="horz" rtlCol="0" anchor="ctr" anchorCtr="1">
              <a:noAutofit/>
            </a:bodyPr>
            <a:lstStyle/>
            <a:p>
              <a:pPr algn="r"/>
              <a:r>
                <a:rPr lang="en-US" sz="2400" b="1" smtClean="0">
                  <a:latin typeface="Tahoma"/>
                </a:rPr>
                <a:t>30</a:t>
              </a:r>
              <a:endParaRPr lang="en-US" sz="2400" b="1">
                <a:latin typeface="Tahoma"/>
              </a:endParaRPr>
            </a:p>
          </p:txBody>
        </p:sp>
      </p:grpSp>
    </p:spTree>
    <p:custDataLst>
      <p:tags r:id="rId1"/>
    </p:custData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How could you reduce thyroid hormone levels?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Surgically reduce </a:t>
            </a:r>
            <a:r>
              <a:rPr lang="en-US" dirty="0" err="1" smtClean="0"/>
              <a:t>thryoid</a:t>
            </a:r>
            <a:r>
              <a:rPr lang="en-US" dirty="0" smtClean="0"/>
              <a:t> gland</a:t>
            </a:r>
          </a:p>
          <a:p>
            <a:r>
              <a:rPr lang="en-US" dirty="0" smtClean="0"/>
              <a:t>Block </a:t>
            </a:r>
            <a:r>
              <a:rPr lang="en-US" dirty="0" err="1" smtClean="0"/>
              <a:t>organification</a:t>
            </a:r>
            <a:r>
              <a:rPr lang="en-US" dirty="0" smtClean="0"/>
              <a:t> of iodine into thyroid hormone (</a:t>
            </a:r>
            <a:r>
              <a:rPr lang="en-US" dirty="0" err="1" smtClean="0"/>
              <a:t>methimazole</a:t>
            </a:r>
            <a:r>
              <a:rPr lang="en-US" dirty="0" smtClean="0"/>
              <a:t> or </a:t>
            </a:r>
            <a:r>
              <a:rPr lang="en-US" dirty="0" err="1" smtClean="0"/>
              <a:t>propylthiouracil</a:t>
            </a:r>
            <a:r>
              <a:rPr lang="en-US" dirty="0" smtClean="0"/>
              <a:t>)</a:t>
            </a:r>
          </a:p>
          <a:p>
            <a:r>
              <a:rPr lang="en-US" dirty="0" smtClean="0"/>
              <a:t>Treatment with radioactive iodine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62189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PQuestion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latin typeface="Calibri" charset="0"/>
                <a:ea typeface="MS PGothic" charset="0"/>
              </a:rPr>
              <a:t>PTU would work via</a:t>
            </a:r>
            <a:endParaRPr lang="en-US" dirty="0">
              <a:latin typeface="Calibri" charset="0"/>
              <a:ea typeface="MS PGothic" charset="0"/>
            </a:endParaRPr>
          </a:p>
        </p:txBody>
      </p:sp>
      <p:sp>
        <p:nvSpPr>
          <p:cNvPr id="2051" name="TPAnswers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457200" y="1600200"/>
            <a:ext cx="4114800" cy="4525963"/>
          </a:xfrm>
        </p:spPr>
        <p:txBody>
          <a:bodyPr/>
          <a:lstStyle/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More TSH/TRH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Smaller thyroid gland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Less iodine incorporation</a:t>
            </a:r>
          </a:p>
        </p:txBody>
      </p:sp>
      <p:pic>
        <p:nvPicPr>
          <p:cNvPr id="10" name="TPChart" descr="7A514B79A6A14D71B4E9806AF8F304EBChart20150416114906994.png"/>
          <p:cNvPicPr>
            <a:picLocks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500" y="1600200"/>
            <a:ext cx="4572000" cy="5143500"/>
          </a:xfrm>
          <a:prstGeom prst="rect">
            <a:avLst/>
          </a:prstGeom>
        </p:spPr>
      </p:pic>
      <p:sp>
        <p:nvSpPr>
          <p:cNvPr id="4" name="CAI1"/>
          <p:cNvSpPr/>
          <p:nvPr>
            <p:custDataLst>
              <p:tags r:id="rId4"/>
            </p:custDataLst>
          </p:nvPr>
        </p:nvSpPr>
        <p:spPr>
          <a:xfrm>
            <a:off x="1037590" y="3206496"/>
            <a:ext cx="2278460" cy="1072896"/>
          </a:xfrm>
          <a:prstGeom prst="roundRect">
            <a:avLst/>
          </a:prstGeom>
          <a:noFill/>
          <a:ln w="25400" cap="flat" cmpd="sng" algn="ctr">
            <a:solidFill>
              <a:schemeClr val="folHlink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tint val="100000"/>
                        <a:shade val="100000"/>
                        <a:satMod val="130000"/>
                      </a:schemeClr>
                    </a:gs>
                    <a:gs pos="100000">
                      <a:schemeClr val="accent1">
                        <a:tint val="50000"/>
                        <a:shade val="100000"/>
                        <a:satMod val="350000"/>
                      </a:schemeClr>
                    </a:gs>
                  </a:gsLst>
                  <a:lin ang="16200000" scaled="0"/>
                </a:gradFill>
              </a14:hiddenFill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PResponseCounter" hidden="1"/>
          <p:cNvSpPr/>
          <p:nvPr>
            <p:custDataLst>
              <p:tags r:id="rId5"/>
            </p:custDataLst>
          </p:nvPr>
        </p:nvSpPr>
        <p:spPr>
          <a:xfrm>
            <a:off x="127000" y="5715000"/>
            <a:ext cx="2159000" cy="10160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000000"/>
              </a:solidFill>
            </a:endParaRPr>
          </a:p>
        </p:txBody>
      </p:sp>
      <p:grpSp>
        <p:nvGrpSpPr>
          <p:cNvPr id="8" name="TPCountdown" hidden="1"/>
          <p:cNvGrpSpPr/>
          <p:nvPr>
            <p:custDataLst>
              <p:tags r:id="rId6"/>
            </p:custDataLst>
          </p:nvPr>
        </p:nvGrpSpPr>
        <p:grpSpPr>
          <a:xfrm>
            <a:off x="8382000" y="6096000"/>
            <a:ext cx="635000" cy="635000"/>
            <a:chOff x="8318500" y="6032500"/>
            <a:chExt cx="635000" cy="635000"/>
          </a:xfrm>
        </p:grpSpPr>
        <p:sp>
          <p:nvSpPr>
            <p:cNvPr id="7" name="CountdownShape" hidden="1"/>
            <p:cNvSpPr/>
            <p:nvPr/>
          </p:nvSpPr>
          <p:spPr>
            <a:xfrm>
              <a:off x="8318500" y="6032500"/>
              <a:ext cx="635000" cy="635000"/>
            </a:xfrm>
            <a:prstGeom prst="bevel">
              <a:avLst/>
            </a:prstGeom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a14:hiddenEffects>
              </a:ext>
            </a:ex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CountdownText" hidden="1"/>
            <p:cNvSpPr txBox="1"/>
            <p:nvPr/>
          </p:nvSpPr>
          <p:spPr>
            <a:xfrm>
              <a:off x="8318500" y="6032500"/>
              <a:ext cx="635000" cy="635000"/>
            </a:xfrm>
            <a:prstGeom prst="rect">
              <a:avLst/>
            </a:prstGeom>
            <a:noFill/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vert="horz" rtlCol="0" anchor="ctr" anchorCtr="1">
              <a:noAutofit/>
            </a:bodyPr>
            <a:lstStyle/>
            <a:p>
              <a:pPr algn="r"/>
              <a:r>
                <a:rPr lang="en-US" sz="2400" b="1" smtClean="0">
                  <a:latin typeface="Tahoma"/>
                </a:rPr>
                <a:t>0</a:t>
              </a:r>
              <a:endParaRPr lang="en-US" sz="2400" b="1">
                <a:latin typeface="Tahoma"/>
              </a:endParaRPr>
            </a:p>
          </p:txBody>
        </p:sp>
      </p:grpSp>
    </p:spTree>
    <p:custDataLst>
      <p:tags r:id="rId1"/>
    </p:custData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PQuestion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latin typeface="Calibri" charset="0"/>
                <a:ea typeface="MS PGothic" charset="0"/>
              </a:rPr>
              <a:t>Radioactive iodine would work by </a:t>
            </a:r>
            <a:endParaRPr lang="en-US" dirty="0">
              <a:latin typeface="Calibri" charset="0"/>
              <a:ea typeface="MS PGothic" charset="0"/>
            </a:endParaRPr>
          </a:p>
        </p:txBody>
      </p:sp>
      <p:sp>
        <p:nvSpPr>
          <p:cNvPr id="2051" name="TPAnswers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457200" y="1600200"/>
            <a:ext cx="4114800" cy="4525963"/>
          </a:xfrm>
        </p:spPr>
        <p:txBody>
          <a:bodyPr/>
          <a:lstStyle/>
          <a:p>
            <a:pPr marL="514350" indent="-514350">
              <a:buFont typeface="Arial" charset="0"/>
              <a:buAutoNum type="alphaUcPeriod"/>
            </a:pPr>
            <a:r>
              <a:rPr lang="en-US" dirty="0">
                <a:latin typeface="Calibri" charset="0"/>
                <a:ea typeface="MS PGothic" charset="0"/>
              </a:rPr>
              <a:t>More TSH/TRH</a:t>
            </a:r>
          </a:p>
          <a:p>
            <a:pPr marL="514350" indent="-514350">
              <a:buFont typeface="Arial" charset="0"/>
              <a:buAutoNum type="alphaUcPeriod"/>
            </a:pPr>
            <a:r>
              <a:rPr lang="en-US" dirty="0">
                <a:latin typeface="Calibri" charset="0"/>
                <a:ea typeface="MS PGothic" charset="0"/>
              </a:rPr>
              <a:t>Smaller thyroid gland</a:t>
            </a:r>
          </a:p>
          <a:p>
            <a:pPr marL="514350" indent="-514350">
              <a:buFont typeface="Arial" charset="0"/>
              <a:buAutoNum type="alphaUcPeriod"/>
            </a:pPr>
            <a:r>
              <a:rPr lang="en-US" dirty="0">
                <a:latin typeface="Calibri" charset="0"/>
                <a:ea typeface="MS PGothic" charset="0"/>
              </a:rPr>
              <a:t>Less iodine incorporation</a:t>
            </a:r>
          </a:p>
        </p:txBody>
      </p:sp>
      <p:pic>
        <p:nvPicPr>
          <p:cNvPr id="10" name="TPChart" descr="05C6EDB6237A4F3F9C33A3CEC1E001CCChart20150416114942632.png"/>
          <p:cNvPicPr>
            <a:picLocks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500" y="1600200"/>
            <a:ext cx="4572000" cy="5143500"/>
          </a:xfrm>
          <a:prstGeom prst="rect">
            <a:avLst/>
          </a:prstGeom>
        </p:spPr>
      </p:pic>
      <p:sp>
        <p:nvSpPr>
          <p:cNvPr id="3" name="CAI1"/>
          <p:cNvSpPr/>
          <p:nvPr>
            <p:custDataLst>
              <p:tags r:id="rId4"/>
            </p:custDataLst>
          </p:nvPr>
        </p:nvSpPr>
        <p:spPr>
          <a:xfrm>
            <a:off x="1037590" y="2133600"/>
            <a:ext cx="2641997" cy="1072896"/>
          </a:xfrm>
          <a:prstGeom prst="roundRect">
            <a:avLst/>
          </a:prstGeom>
          <a:noFill/>
          <a:ln w="25400" cap="flat" cmpd="sng" algn="ctr">
            <a:solidFill>
              <a:schemeClr val="folHlink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tint val="100000"/>
                        <a:shade val="100000"/>
                        <a:satMod val="130000"/>
                      </a:schemeClr>
                    </a:gs>
                    <a:gs pos="100000">
                      <a:schemeClr val="accent1">
                        <a:tint val="50000"/>
                        <a:shade val="100000"/>
                        <a:satMod val="350000"/>
                      </a:schemeClr>
                    </a:gs>
                  </a:gsLst>
                  <a:lin ang="16200000" scaled="0"/>
                </a:gradFill>
              </a14:hiddenFill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PResponseCounter" hidden="1"/>
          <p:cNvSpPr/>
          <p:nvPr>
            <p:custDataLst>
              <p:tags r:id="rId5"/>
            </p:custDataLst>
          </p:nvPr>
        </p:nvSpPr>
        <p:spPr>
          <a:xfrm>
            <a:off x="127000" y="5715000"/>
            <a:ext cx="2159000" cy="10160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000000"/>
              </a:solidFill>
            </a:endParaRPr>
          </a:p>
        </p:txBody>
      </p:sp>
      <p:grpSp>
        <p:nvGrpSpPr>
          <p:cNvPr id="7" name="TPCountdown" hidden="1"/>
          <p:cNvGrpSpPr/>
          <p:nvPr>
            <p:custDataLst>
              <p:tags r:id="rId6"/>
            </p:custDataLst>
          </p:nvPr>
        </p:nvGrpSpPr>
        <p:grpSpPr>
          <a:xfrm>
            <a:off x="8382000" y="6096000"/>
            <a:ext cx="635000" cy="635000"/>
            <a:chOff x="8318500" y="6032500"/>
            <a:chExt cx="635000" cy="635000"/>
          </a:xfrm>
        </p:grpSpPr>
        <p:sp>
          <p:nvSpPr>
            <p:cNvPr id="6" name="CountdownShape" hidden="1"/>
            <p:cNvSpPr/>
            <p:nvPr/>
          </p:nvSpPr>
          <p:spPr>
            <a:xfrm>
              <a:off x="8318500" y="6032500"/>
              <a:ext cx="635000" cy="635000"/>
            </a:xfrm>
            <a:prstGeom prst="bevel">
              <a:avLst/>
            </a:prstGeom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a14:hiddenEffects>
              </a:ext>
            </a:ex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CountdownText" hidden="1"/>
            <p:cNvSpPr txBox="1"/>
            <p:nvPr/>
          </p:nvSpPr>
          <p:spPr>
            <a:xfrm>
              <a:off x="8318500" y="6032500"/>
              <a:ext cx="635000" cy="635000"/>
            </a:xfrm>
            <a:prstGeom prst="rect">
              <a:avLst/>
            </a:prstGeom>
            <a:noFill/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vert="horz" rtlCol="0" anchor="ctr" anchorCtr="1">
              <a:noAutofit/>
            </a:bodyPr>
            <a:lstStyle/>
            <a:p>
              <a:pPr algn="r"/>
              <a:r>
                <a:rPr lang="en-US" sz="2400" b="1" smtClean="0">
                  <a:latin typeface="Tahoma"/>
                </a:rPr>
                <a:t>0</a:t>
              </a:r>
              <a:endParaRPr lang="en-US" sz="2400" b="1">
                <a:latin typeface="Tahoma"/>
              </a:endParaRPr>
            </a:p>
          </p:txBody>
        </p:sp>
      </p:grpSp>
    </p:spTree>
    <p:custDataLst>
      <p:tags r:id="rId1"/>
    </p:custData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Presentation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94381" y="1417638"/>
            <a:ext cx="8820031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 Two years ago, she was jogging about 20 miles per week. However,</a:t>
            </a:r>
          </a:p>
          <a:p>
            <a:r>
              <a:rPr lang="en-US" sz="2400" dirty="0"/>
              <a:t>she had not done any running for the past year because she</a:t>
            </a:r>
          </a:p>
          <a:p>
            <a:r>
              <a:rPr lang="en-US" sz="2400" dirty="0"/>
              <a:t>“didn’t feel up to it” and complained of general muscle weakness.</a:t>
            </a:r>
          </a:p>
          <a:p>
            <a:r>
              <a:rPr lang="en-US" sz="2400" dirty="0"/>
              <a:t>She said she often felt irritable and had mood swings. Her menstrual</a:t>
            </a:r>
          </a:p>
          <a:p>
            <a:r>
              <a:rPr lang="en-US" sz="2400" dirty="0"/>
              <a:t>periods have been less frequent over the past year. Her previous</a:t>
            </a:r>
          </a:p>
          <a:p>
            <a:r>
              <a:rPr lang="en-US" sz="2400" dirty="0"/>
              <a:t>medical history was normal for a person her age. She states</a:t>
            </a:r>
          </a:p>
          <a:p>
            <a:r>
              <a:rPr lang="en-US" sz="2400" dirty="0"/>
              <a:t>that she has double vision when looking to the side but does not</a:t>
            </a:r>
          </a:p>
          <a:p>
            <a:r>
              <a:rPr lang="en-US" sz="2400" dirty="0"/>
              <a:t>have any loss of vision when using only one eye or the other.</a:t>
            </a:r>
          </a:p>
        </p:txBody>
      </p:sp>
    </p:spTree>
    <p:extLst>
      <p:ext uri="{BB962C8B-B14F-4D97-AF65-F5344CB8AC3E}">
        <p14:creationId xmlns:p14="http://schemas.microsoft.com/office/powerpoint/2010/main" val="10181207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PQuestion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dirty="0" smtClean="0">
                <a:latin typeface="Calibri" charset="0"/>
                <a:ea typeface="MS PGothic" charset="0"/>
              </a:rPr>
              <a:t>Beta blockers would probably ameliorate which of these?</a:t>
            </a:r>
            <a:endParaRPr lang="en-US" dirty="0">
              <a:latin typeface="Calibri" charset="0"/>
              <a:ea typeface="MS PGothic" charset="0"/>
            </a:endParaRPr>
          </a:p>
        </p:txBody>
      </p:sp>
      <p:sp>
        <p:nvSpPr>
          <p:cNvPr id="2051" name="TPAnswers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457200" y="1600200"/>
            <a:ext cx="4114800" cy="4525963"/>
          </a:xfrm>
        </p:spPr>
        <p:txBody>
          <a:bodyPr/>
          <a:lstStyle/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TSH/TRH levels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Tachycardia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Eye bulging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Menstrual cycle </a:t>
            </a:r>
            <a:endParaRPr lang="en-US" dirty="0">
              <a:latin typeface="Calibri" charset="0"/>
              <a:ea typeface="MS PGothic" charset="0"/>
            </a:endParaRPr>
          </a:p>
        </p:txBody>
      </p:sp>
      <p:pic>
        <p:nvPicPr>
          <p:cNvPr id="10" name="TPChart" descr="59C99E8DCF784393A055011A3B4EDF73Chart20150416115018961.png"/>
          <p:cNvPicPr>
            <a:picLocks/>
          </p:cNvPicPr>
          <p:nvPr>
            <p:custDataLst>
              <p:tags r:id="rId3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500" y="1600200"/>
            <a:ext cx="4572000" cy="5143500"/>
          </a:xfrm>
          <a:prstGeom prst="rect">
            <a:avLst/>
          </a:prstGeom>
        </p:spPr>
      </p:pic>
      <p:sp>
        <p:nvSpPr>
          <p:cNvPr id="4" name="TPResponseCounter" hidden="1"/>
          <p:cNvSpPr/>
          <p:nvPr>
            <p:custDataLst>
              <p:tags r:id="rId4"/>
            </p:custDataLst>
          </p:nvPr>
        </p:nvSpPr>
        <p:spPr>
          <a:xfrm>
            <a:off x="127000" y="5715000"/>
            <a:ext cx="2159000" cy="10160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5" name="CAI1"/>
          <p:cNvSpPr/>
          <p:nvPr>
            <p:custDataLst>
              <p:tags r:id="rId5"/>
            </p:custDataLst>
          </p:nvPr>
        </p:nvSpPr>
        <p:spPr>
          <a:xfrm>
            <a:off x="1037590" y="2133600"/>
            <a:ext cx="2088952" cy="585216"/>
          </a:xfrm>
          <a:prstGeom prst="roundRect">
            <a:avLst/>
          </a:prstGeom>
          <a:noFill/>
          <a:ln w="25400" cap="flat" cmpd="sng" algn="ctr">
            <a:solidFill>
              <a:schemeClr val="folHlink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tint val="100000"/>
                        <a:shade val="100000"/>
                        <a:satMod val="130000"/>
                      </a:schemeClr>
                    </a:gs>
                    <a:gs pos="100000">
                      <a:schemeClr val="accent1">
                        <a:tint val="50000"/>
                        <a:shade val="100000"/>
                        <a:satMod val="350000"/>
                      </a:schemeClr>
                    </a:gs>
                  </a:gsLst>
                  <a:lin ang="16200000" scaled="0"/>
                </a:gradFill>
              </a14:hiddenFill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TPCountdown" hidden="1"/>
          <p:cNvGrpSpPr/>
          <p:nvPr>
            <p:custDataLst>
              <p:tags r:id="rId6"/>
            </p:custDataLst>
          </p:nvPr>
        </p:nvGrpSpPr>
        <p:grpSpPr>
          <a:xfrm>
            <a:off x="8382000" y="6096000"/>
            <a:ext cx="635000" cy="635000"/>
            <a:chOff x="8318500" y="6032500"/>
            <a:chExt cx="635000" cy="635000"/>
          </a:xfrm>
        </p:grpSpPr>
        <p:sp>
          <p:nvSpPr>
            <p:cNvPr id="7" name="CountdownShape" hidden="1"/>
            <p:cNvSpPr/>
            <p:nvPr/>
          </p:nvSpPr>
          <p:spPr>
            <a:xfrm>
              <a:off x="8318500" y="6032500"/>
              <a:ext cx="635000" cy="635000"/>
            </a:xfrm>
            <a:prstGeom prst="bevel">
              <a:avLst/>
            </a:prstGeom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a14:hiddenEffects>
              </a:ext>
            </a:ex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CountdownText" hidden="1"/>
            <p:cNvSpPr txBox="1"/>
            <p:nvPr/>
          </p:nvSpPr>
          <p:spPr>
            <a:xfrm>
              <a:off x="8318500" y="6032500"/>
              <a:ext cx="635000" cy="635000"/>
            </a:xfrm>
            <a:prstGeom prst="rect">
              <a:avLst/>
            </a:prstGeom>
            <a:noFill/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vert="horz" rtlCol="0" anchor="ctr" anchorCtr="1">
              <a:noAutofit/>
            </a:bodyPr>
            <a:lstStyle/>
            <a:p>
              <a:pPr algn="r"/>
              <a:r>
                <a:rPr lang="en-US" sz="2400" b="1" smtClean="0">
                  <a:latin typeface="Tahoma"/>
                </a:rPr>
                <a:t>8</a:t>
              </a:r>
              <a:endParaRPr lang="en-US" sz="2400" b="1">
                <a:latin typeface="Tahoma"/>
              </a:endParaRPr>
            </a:p>
          </p:txBody>
        </p:sp>
      </p:grpSp>
    </p:spTree>
    <p:custDataLst>
      <p:tags r:id="rId1"/>
    </p:custData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Good luck on the midterm!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9953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Menstrual Cycle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8569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PQuestion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dirty="0" smtClean="0">
                <a:latin typeface="Calibri" charset="0"/>
                <a:ea typeface="MS PGothic" charset="0"/>
              </a:rPr>
              <a:t>Which hormone does not control the menstrual cycle?</a:t>
            </a:r>
            <a:endParaRPr lang="en-US" dirty="0">
              <a:latin typeface="Calibri" charset="0"/>
              <a:ea typeface="MS PGothic" charset="0"/>
            </a:endParaRPr>
          </a:p>
        </p:txBody>
      </p:sp>
      <p:sp>
        <p:nvSpPr>
          <p:cNvPr id="2051" name="TPAnswers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457200" y="1600200"/>
            <a:ext cx="4114800" cy="4525963"/>
          </a:xfrm>
        </p:spPr>
        <p:txBody>
          <a:bodyPr/>
          <a:lstStyle/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LH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FSH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Estrogen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Progesterone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GHRH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They all do</a:t>
            </a:r>
            <a:endParaRPr lang="en-US" dirty="0">
              <a:latin typeface="Calibri" charset="0"/>
              <a:ea typeface="MS PGothic" charset="0"/>
            </a:endParaRPr>
          </a:p>
        </p:txBody>
      </p:sp>
      <p:pic>
        <p:nvPicPr>
          <p:cNvPr id="4" name="TPChart" descr="E0469DE1EEEC4734BC9A8D8E9643934DChart20150416111750093.png" hidden="1"/>
          <p:cNvPicPr>
            <a:picLocks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500" y="1600200"/>
            <a:ext cx="4572000" cy="5143500"/>
          </a:xfrm>
          <a:prstGeom prst="rect">
            <a:avLst/>
          </a:prstGeom>
        </p:spPr>
      </p:pic>
      <p:sp>
        <p:nvSpPr>
          <p:cNvPr id="6" name="CAI1" hidden="1"/>
          <p:cNvSpPr/>
          <p:nvPr>
            <p:custDataLst>
              <p:tags r:id="rId4"/>
            </p:custDataLst>
          </p:nvPr>
        </p:nvSpPr>
        <p:spPr>
          <a:xfrm>
            <a:off x="1037590" y="3889248"/>
            <a:ext cx="1100733" cy="585216"/>
          </a:xfrm>
          <a:prstGeom prst="roundRect">
            <a:avLst/>
          </a:prstGeom>
          <a:noFill/>
          <a:ln w="25400" cap="flat" cmpd="sng" algn="ctr">
            <a:solidFill>
              <a:schemeClr val="folHlink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tint val="100000"/>
                        <a:shade val="100000"/>
                        <a:satMod val="130000"/>
                      </a:schemeClr>
                    </a:gs>
                    <a:gs pos="100000">
                      <a:schemeClr val="accent1">
                        <a:tint val="50000"/>
                        <a:shade val="100000"/>
                        <a:satMod val="350000"/>
                      </a:schemeClr>
                    </a:gs>
                  </a:gsLst>
                  <a:lin ang="16200000" scaled="0"/>
                </a:gradFill>
              </a14:hiddenFill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PResponseCounter" hidden="1"/>
          <p:cNvSpPr/>
          <p:nvPr>
            <p:custDataLst>
              <p:tags r:id="rId5"/>
            </p:custDataLst>
          </p:nvPr>
        </p:nvSpPr>
        <p:spPr>
          <a:xfrm>
            <a:off x="127000" y="5715000"/>
            <a:ext cx="2159000" cy="10160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000000"/>
              </a:solidFill>
            </a:endParaRPr>
          </a:p>
        </p:txBody>
      </p:sp>
      <p:grpSp>
        <p:nvGrpSpPr>
          <p:cNvPr id="10" name="TPCountdown" hidden="1"/>
          <p:cNvGrpSpPr/>
          <p:nvPr>
            <p:custDataLst>
              <p:tags r:id="rId6"/>
            </p:custDataLst>
          </p:nvPr>
        </p:nvGrpSpPr>
        <p:grpSpPr>
          <a:xfrm>
            <a:off x="8382000" y="6096000"/>
            <a:ext cx="635000" cy="635000"/>
            <a:chOff x="8318500" y="6032500"/>
            <a:chExt cx="635000" cy="635000"/>
          </a:xfrm>
        </p:grpSpPr>
        <p:sp>
          <p:nvSpPr>
            <p:cNvPr id="9" name="CountdownShape" hidden="1"/>
            <p:cNvSpPr/>
            <p:nvPr/>
          </p:nvSpPr>
          <p:spPr>
            <a:xfrm>
              <a:off x="8318500" y="6032500"/>
              <a:ext cx="635000" cy="635000"/>
            </a:xfrm>
            <a:prstGeom prst="bevel">
              <a:avLst/>
            </a:prstGeom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a14:hiddenEffects>
              </a:ext>
            </a:ex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CountdownText" hidden="1"/>
            <p:cNvSpPr txBox="1"/>
            <p:nvPr/>
          </p:nvSpPr>
          <p:spPr>
            <a:xfrm>
              <a:off x="8318500" y="6032500"/>
              <a:ext cx="635000" cy="635000"/>
            </a:xfrm>
            <a:prstGeom prst="rect">
              <a:avLst/>
            </a:prstGeom>
            <a:noFill/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vert="horz" rtlCol="0" anchor="ctr" anchorCtr="1">
              <a:noAutofit/>
            </a:bodyPr>
            <a:lstStyle/>
            <a:p>
              <a:pPr algn="r"/>
              <a:r>
                <a:rPr lang="en-US" sz="2400" b="1" smtClean="0">
                  <a:latin typeface="Tahoma"/>
                </a:rPr>
                <a:t>30</a:t>
              </a:r>
              <a:endParaRPr lang="en-US" sz="2400" b="1">
                <a:latin typeface="Tahoma"/>
              </a:endParaRPr>
            </a:p>
          </p:txBody>
        </p:sp>
      </p:grpSp>
    </p:spTree>
    <p:custDataLst>
      <p:tags r:id="rId1"/>
    </p:custData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PQuestion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dirty="0" smtClean="0">
                <a:latin typeface="Calibri" charset="0"/>
                <a:ea typeface="MS PGothic" charset="0"/>
              </a:rPr>
              <a:t>Which hormone(s) is/are released from the anterior pituitary</a:t>
            </a:r>
            <a:endParaRPr lang="en-US" dirty="0">
              <a:latin typeface="Calibri" charset="0"/>
              <a:ea typeface="MS PGothic" charset="0"/>
            </a:endParaRPr>
          </a:p>
        </p:txBody>
      </p:sp>
      <p:sp>
        <p:nvSpPr>
          <p:cNvPr id="2051" name="TPAnswers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457200" y="1600200"/>
            <a:ext cx="4114800" cy="4525963"/>
          </a:xfrm>
        </p:spPr>
        <p:txBody>
          <a:bodyPr/>
          <a:lstStyle/>
          <a:p>
            <a:pPr marL="514350" indent="-514350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FSH/LH</a:t>
            </a:r>
            <a:endParaRPr lang="en-US" dirty="0">
              <a:latin typeface="Calibri" charset="0"/>
              <a:ea typeface="MS PGothic" charset="0"/>
            </a:endParaRPr>
          </a:p>
          <a:p>
            <a:pPr marL="514350" indent="-514350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Estrogen</a:t>
            </a:r>
            <a:endParaRPr lang="en-US" dirty="0">
              <a:latin typeface="Calibri" charset="0"/>
              <a:ea typeface="MS PGothic" charset="0"/>
            </a:endParaRPr>
          </a:p>
          <a:p>
            <a:pPr marL="514350" indent="-514350">
              <a:buFont typeface="Arial" charset="0"/>
              <a:buAutoNum type="alphaUcPeriod"/>
            </a:pPr>
            <a:r>
              <a:rPr lang="en-US" dirty="0">
                <a:latin typeface="Calibri" charset="0"/>
                <a:ea typeface="MS PGothic" charset="0"/>
              </a:rPr>
              <a:t>Progesterone</a:t>
            </a:r>
          </a:p>
          <a:p>
            <a:pPr marL="514350" indent="-514350">
              <a:buFont typeface="Arial" charset="0"/>
              <a:buAutoNum type="alphaUcPeriod"/>
            </a:pPr>
            <a:r>
              <a:rPr lang="en-US" dirty="0">
                <a:latin typeface="Calibri" charset="0"/>
                <a:ea typeface="MS PGothic" charset="0"/>
              </a:rPr>
              <a:t>GHRH</a:t>
            </a:r>
          </a:p>
          <a:p>
            <a:pPr marL="514350" indent="-514350">
              <a:buFont typeface="Arial" charset="0"/>
              <a:buAutoNum type="alphaUcPeriod"/>
            </a:pPr>
            <a:r>
              <a:rPr lang="en-US" dirty="0">
                <a:latin typeface="Calibri" charset="0"/>
                <a:ea typeface="MS PGothic" charset="0"/>
              </a:rPr>
              <a:t>They all </a:t>
            </a:r>
            <a:r>
              <a:rPr lang="en-US" dirty="0" smtClean="0">
                <a:latin typeface="Calibri" charset="0"/>
                <a:ea typeface="MS PGothic" charset="0"/>
              </a:rPr>
              <a:t>are</a:t>
            </a:r>
            <a:endParaRPr lang="en-US" dirty="0">
              <a:latin typeface="Calibri" charset="0"/>
              <a:ea typeface="MS PGothic" charset="0"/>
            </a:endParaRPr>
          </a:p>
        </p:txBody>
      </p:sp>
      <p:pic>
        <p:nvPicPr>
          <p:cNvPr id="4" name="TPChart" descr="B90592F110054CC9AE5E1F54101D7BC3Chart20150416111750153.png" hidden="1"/>
          <p:cNvPicPr>
            <a:picLocks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500" y="1600200"/>
            <a:ext cx="4572000" cy="5143500"/>
          </a:xfrm>
          <a:prstGeom prst="rect">
            <a:avLst/>
          </a:prstGeom>
        </p:spPr>
      </p:pic>
      <p:sp>
        <p:nvSpPr>
          <p:cNvPr id="7" name="CAI1" hidden="1"/>
          <p:cNvSpPr/>
          <p:nvPr>
            <p:custDataLst>
              <p:tags r:id="rId4"/>
            </p:custDataLst>
          </p:nvPr>
        </p:nvSpPr>
        <p:spPr>
          <a:xfrm>
            <a:off x="1037590" y="1645920"/>
            <a:ext cx="1324967" cy="487680"/>
          </a:xfrm>
          <a:prstGeom prst="roundRect">
            <a:avLst/>
          </a:prstGeom>
          <a:noFill/>
          <a:ln w="25400" cap="flat" cmpd="sng" algn="ctr">
            <a:solidFill>
              <a:schemeClr val="folHlink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tint val="100000"/>
                        <a:shade val="100000"/>
                        <a:satMod val="130000"/>
                      </a:schemeClr>
                    </a:gs>
                    <a:gs pos="100000">
                      <a:schemeClr val="accent1">
                        <a:tint val="50000"/>
                        <a:shade val="100000"/>
                        <a:satMod val="350000"/>
                      </a:schemeClr>
                    </a:gs>
                  </a:gsLst>
                  <a:lin ang="16200000" scaled="0"/>
                </a:gradFill>
              </a14:hiddenFill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PResponseCounter" hidden="1"/>
          <p:cNvSpPr/>
          <p:nvPr>
            <p:custDataLst>
              <p:tags r:id="rId5"/>
            </p:custDataLst>
          </p:nvPr>
        </p:nvSpPr>
        <p:spPr>
          <a:xfrm>
            <a:off x="127000" y="5715000"/>
            <a:ext cx="2159000" cy="10160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000000"/>
              </a:solidFill>
            </a:endParaRPr>
          </a:p>
        </p:txBody>
      </p:sp>
      <p:grpSp>
        <p:nvGrpSpPr>
          <p:cNvPr id="10" name="TPCountdown" hidden="1"/>
          <p:cNvGrpSpPr/>
          <p:nvPr>
            <p:custDataLst>
              <p:tags r:id="rId6"/>
            </p:custDataLst>
          </p:nvPr>
        </p:nvGrpSpPr>
        <p:grpSpPr>
          <a:xfrm>
            <a:off x="8382000" y="6096000"/>
            <a:ext cx="635000" cy="635000"/>
            <a:chOff x="8318500" y="6032500"/>
            <a:chExt cx="635000" cy="635000"/>
          </a:xfrm>
        </p:grpSpPr>
        <p:sp>
          <p:nvSpPr>
            <p:cNvPr id="9" name="CountdownShape" hidden="1"/>
            <p:cNvSpPr/>
            <p:nvPr/>
          </p:nvSpPr>
          <p:spPr>
            <a:xfrm>
              <a:off x="8318500" y="6032500"/>
              <a:ext cx="635000" cy="635000"/>
            </a:xfrm>
            <a:prstGeom prst="bevel">
              <a:avLst/>
            </a:prstGeom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a14:hiddenEffects>
              </a:ext>
            </a:ex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CountdownText" hidden="1"/>
            <p:cNvSpPr txBox="1"/>
            <p:nvPr/>
          </p:nvSpPr>
          <p:spPr>
            <a:xfrm>
              <a:off x="8318500" y="6032500"/>
              <a:ext cx="635000" cy="635000"/>
            </a:xfrm>
            <a:prstGeom prst="rect">
              <a:avLst/>
            </a:prstGeom>
            <a:noFill/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vert="horz" rtlCol="0" anchor="ctr" anchorCtr="1">
              <a:noAutofit/>
            </a:bodyPr>
            <a:lstStyle/>
            <a:p>
              <a:pPr algn="r"/>
              <a:r>
                <a:rPr lang="en-US" sz="2400" b="1" smtClean="0">
                  <a:latin typeface="Tahoma"/>
                </a:rPr>
                <a:t>30</a:t>
              </a:r>
              <a:endParaRPr lang="en-US" sz="2400" b="1">
                <a:latin typeface="Tahoma"/>
              </a:endParaRPr>
            </a:p>
          </p:txBody>
        </p:sp>
      </p:grpSp>
    </p:spTree>
    <p:custDataLst>
      <p:tags r:id="rId1"/>
    </p:custData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Menstrual Cycle Control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1744" y="1295795"/>
            <a:ext cx="3842496" cy="5186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2848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Menstrual Cycle Control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0495"/>
            <a:ext cx="9144000" cy="5687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8082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PVERSION" val="5"/>
  <p:tag name="TPFULLVERSION" val="05030.17.01"/>
  <p:tag name="PPTVERSION" val="14"/>
  <p:tag name="TPOS" val="6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CAI" val="True"/>
  <p:tag name="TYPE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PCOUNTDOWNSECONDS" val="30"/>
  <p:tag name="TYPE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GUID" val="B90592F110054CC9AE5E1F54101D7BC3"/>
  <p:tag name="AUTOOPENPOLL" val="False"/>
  <p:tag name="TYPE" val="MultiChoiceSlide"/>
  <p:tag name="TPSLIDEBULLETSTYLE" val="2"/>
  <p:tag name="HASRESULTS" val="False"/>
  <p:tag name="CHARTTYPE" val="0"/>
  <p:tag name="CHARTDEFINEDCOLORS" val="3,6,10,45,32,50,13,4,9,55,1"/>
  <p:tag name="TPQUESTIONXML" val="&lt;?xml version=&quot;1.0&quot; encoding=&quot;UTF-8&quot; standalone=&quot;yes&quot;?&gt;&lt;questionlist&gt;&lt;properties&gt;&lt;guid&gt;8D2698B141D44FB1975AEFBC44401600&lt;/guid&gt;&lt;date&gt;4/16/2015 11:17:58 AM&lt;/date&gt;&lt;/properties&gt;&lt;questionlisttemplate&gt;&lt;correctvalue&gt;1&lt;/correctvalue&gt;&lt;incorrectvalue&gt;0&lt;/incorrectvalue&gt;&lt;numberofquestions&gt;1&lt;/numberofquestions&gt;&lt;questiontype&gt;1&lt;/questiontype&gt;&lt;numberofchoices&gt;4&lt;/numberofchoices&gt;&lt;bulletstyle&gt;2&lt;/bulletstyle&gt;&lt;questionfont&gt;Verdana&lt;/questionfont&gt;&lt;questionfontsize&gt;12&lt;/questionfontsize&gt;&lt;answerfont&gt;Verdana&lt;/answerfont&gt;&lt;answerfontsize&gt;12&lt;/answerfontsize&gt;&lt;showresults&gt;True&lt;/showresults&gt;&lt;countdowntime&gt;30&lt;/countdowntime&gt;&lt;responsegrid&gt;0&lt;/responsegrid&gt;&lt;/questionlisttemplate&gt;&lt;questions&gt;&lt;multichoice&gt;&lt;guid&gt;B90592F110054CC9AE5E1F54101D7BC3&lt;/guid&gt;&lt;repollguid&gt;957C09FD58464822953729D7503AB7EE&lt;/repollguid&gt;&lt;sourceid&gt;CADCCF4A01634E9AAFA4BD6A6906FBCD&lt;/sourceid&gt;&lt;questiontext&gt;Which hormone(s) is/are released from the anterior pituitary&lt;/questiontext&gt;&lt;showresults&gt;True&lt;/showresults&gt;&lt;responsegrid&gt;0&lt;/responsegrid&gt;&lt;countdowntimer&gt;True&lt;/countdowntimer&gt;&lt;countdowntime&gt;30&lt;/countdowntime&gt;&lt;correctvalue&gt;1&lt;/correctvalue&gt;&lt;incorrectvalue&gt;0&lt;/incorrectvalue&gt;&lt;responselimit&gt;1&lt;/responselimit&gt;&lt;bulletstyle&gt;2&lt;/bulletstyle&gt;&lt;correctanswerindicator&gt;True&lt;/correctanswerindicator&gt;&lt;answers&gt;&lt;answer&gt;&lt;guid&gt;545931AEB3264C1292533A44B36742E8&lt;/guid&gt;&lt;answertext&gt;FSH/LH&lt;/answertext&gt;&lt;valuetype&gt;1&lt;/valuetype&gt;&lt;/answer&gt;&lt;answer&gt;&lt;guid&gt;09F02513DBAA4F8DA6AF47BD48CA3CA3&lt;/guid&gt;&lt;answertext&gt;Estrogen&lt;/answertext&gt;&lt;valuetype&gt;-1&lt;/valuetype&gt;&lt;/answer&gt;&lt;answer&gt;&lt;guid&gt;074DBEC19838418FA116E4574854D749&lt;/guid&gt;&lt;answertext&gt;Progesterone&lt;/answertext&gt;&lt;valuetype&gt;-1&lt;/valuetype&gt;&lt;/answer&gt;&lt;answer&gt;&lt;guid&gt;215366F7CDDD4D6389CBEACB487A2743&lt;/guid&gt;&lt;answertext&gt;GHRH&lt;/answertext&gt;&lt;valuetype&gt;-1&lt;/valuetype&gt;&lt;/answer&gt;&lt;answer&gt;&lt;guid&gt;84ADBF9D57C4408E912313F1B624AE00&lt;/guid&gt;&lt;answertext&gt;They all are&lt;/answertext&gt;&lt;valuetype&gt;-1&lt;/valuetype&gt;&lt;/answer&gt;&lt;/answers&gt;&lt;/multichoice&gt;&lt;/questions&gt;&lt;/questionlist&gt;"/>
  <p:tag name="LIVECHARTING" val="Fals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ZEROBASED" val="Fals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  <p:tag name="DEFINEDCOLORS" val="3,6,10,45,32,50,13,4,9,55,1"/>
  <p:tag name="COLORTYPE" val="SCHEME"/>
  <p:tag name="NUMBERFORMAT" val="0"/>
  <p:tag name="LABELFORMAT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CAI" val="True"/>
  <p:tag name="TYPE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PCOUNTDOWNSECONDS" val="30"/>
  <p:tag name="TYPE" val="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GUID" val="691D0F27FD684370A3F4FAA6B42CEBF4"/>
  <p:tag name="AUTOOPENPOLL" val="False"/>
  <p:tag name="TYPE" val="MultiChoiceSlide"/>
  <p:tag name="TPSLIDEBULLETSTYLE" val="2"/>
  <p:tag name="HASRESULTS" val="False"/>
  <p:tag name="CHARTTYPE" val="0"/>
  <p:tag name="CHARTDEFINEDCOLORS" val="3,6,10,45,32,50,13,4,9,55,1"/>
  <p:tag name="TPQUESTIONXML" val="&lt;?xml version=&quot;1.0&quot; encoding=&quot;UTF-8&quot; standalone=&quot;yes&quot;?&gt;&lt;questionlist&gt;&lt;properties&gt;&lt;guid&gt;6407FFBDFD094C38BC3217044974CF0E&lt;/guid&gt;&lt;date&gt;4/16/2015 11:17:58 AM&lt;/date&gt;&lt;/properties&gt;&lt;questionlisttemplate&gt;&lt;correctvalue&gt;1&lt;/correctvalue&gt;&lt;incorrectvalue&gt;0&lt;/incorrectvalue&gt;&lt;numberofquestions&gt;1&lt;/numberofquestions&gt;&lt;questiontype&gt;1&lt;/questiontype&gt;&lt;numberofchoices&gt;4&lt;/numberofchoices&gt;&lt;bulletstyle&gt;2&lt;/bulletstyle&gt;&lt;questionfont&gt;Verdana&lt;/questionfont&gt;&lt;questionfontsize&gt;12&lt;/questionfontsize&gt;&lt;answerfont&gt;Verdana&lt;/answerfont&gt;&lt;answerfontsize&gt;12&lt;/answerfontsize&gt;&lt;showresults&gt;True&lt;/showresults&gt;&lt;countdowntime&gt;30&lt;/countdowntime&gt;&lt;responsegrid&gt;0&lt;/responsegrid&gt;&lt;/questionlisttemplate&gt;&lt;questions&gt;&lt;multichoice&gt;&lt;guid&gt;691D0F27FD684370A3F4FAA6B42CEBF4&lt;/guid&gt;&lt;repollguid&gt;AA3979A4CF23434FAA52BAA807B60174&lt;/repollguid&gt;&lt;sourceid&gt;23E231EC29A4467F988C3D9E94F3950F&lt;/sourceid&gt;&lt;questiontext&gt;Which disorder could reduce menstrual cycle frequency AND loss of vision?&lt;/questiontext&gt;&lt;showresults&gt;True&lt;/showresults&gt;&lt;responsegrid&gt;0&lt;/responsegrid&gt;&lt;countdowntime&gt;30&lt;/countdowntime&gt;&lt;correctvalue&gt;1&lt;/correctvalue&gt;&lt;incorrectvalue&gt;0&lt;/incorrectvalue&gt;&lt;responselimit&gt;1&lt;/responselimit&gt;&lt;bulletstyle&gt;2&lt;/bulletstyle&gt;&lt;answers&gt;&lt;answer&gt;&lt;guid&gt;BF3DC4A7DC7047A6BEC9124C4ED32A5B&lt;/guid&gt;&lt;answertext&gt;Breakage of infundibulum&lt;/answertext&gt;&lt;valuetype&gt;0&lt;/valuetype&gt;&lt;/answer&gt;&lt;answer&gt;&lt;guid&gt;35C5E3A07E6F4DD1AE1A40C2E0F97054&lt;/guid&gt;&lt;answertext&gt;Anterior pituitary adenoma arising from somatotropes&lt;/answertext&gt;&lt;valuetype&gt;0&lt;/valuetype&gt;&lt;/answer&gt;&lt;answer&gt;&lt;guid&gt;7C5D2DF1B9C44866B0D0CED0A8218880&lt;/guid&gt;&lt;answertext&gt;Anterior pituitary adenoma arising from thyrotropes&lt;/answertext&gt;&lt;valuetype&gt;0&lt;/valuetype&gt;&lt;/answer&gt;&lt;answer&gt;&lt;guid&gt;7E94F03BDCA746039D179AA6B120B2F7&lt;/guid&gt;&lt;answertext&gt;Anterior pituitary adenoma arising from gonadotropes&lt;/answertext&gt;&lt;valuetype&gt;0&lt;/valuetype&gt;&lt;/answer&gt;&lt;answer&gt;&lt;guid&gt;BC5F3B0D15734DB1B3E479963B82F1BF&lt;/guid&gt;&lt;answertext&gt;Anterior pituitary adenoma arising from lactotropes&lt;/answertext&gt;&lt;valuetype&gt;0&lt;/valuetype&gt;&lt;/answer&gt;&lt;/answers&gt;&lt;/multichoice&gt;&lt;/questions&gt;&lt;/questionlist&gt;"/>
  <p:tag name="LIVECHARTING" val="Fals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GUID" val="8C9EF3453092443E8474192F1686B6BD"/>
  <p:tag name="AUTOOPENPOLL" val="False"/>
  <p:tag name="TYPE" val="TrueFalse"/>
  <p:tag name="TPSLIDEBULLETSTYLE" val="2"/>
  <p:tag name="HASRESULTS" val="False"/>
  <p:tag name="CHARTTYPE" val="0"/>
  <p:tag name="CHARTDEFINEDCOLORS" val="3,6,10,45,32,50,13,4,9,55,1"/>
  <p:tag name="TPQUESTIONXML" val="&lt;?xml version=&quot;1.0&quot; encoding=&quot;UTF-8&quot; standalone=&quot;yes&quot;?&gt;&lt;questionlist&gt;&lt;properties&gt;&lt;guid&gt;35269244A2984D4A84DF1F558BDCB9F6&lt;/guid&gt;&lt;date&gt;4/16/2015 11:17:58 AM&lt;/date&gt;&lt;/properties&gt;&lt;questionlisttemplate&gt;&lt;correctvalue&gt;1&lt;/correctvalue&gt;&lt;incorrectvalue&gt;0&lt;/incorrectvalue&gt;&lt;numberofquestions&gt;1&lt;/numberofquestions&gt;&lt;questiontype&gt;1&lt;/questiontype&gt;&lt;numberofchoices&gt;4&lt;/numberofchoices&gt;&lt;bulletstyle&gt;2&lt;/bulletstyle&gt;&lt;questionfont&gt;Verdana&lt;/questionfont&gt;&lt;questionfontsize&gt;12&lt;/questionfontsize&gt;&lt;answerfont&gt;Verdana&lt;/answerfont&gt;&lt;answerfontsize&gt;12&lt;/answerfontsize&gt;&lt;showresults&gt;True&lt;/showresults&gt;&lt;countdowntime&gt;30&lt;/countdowntime&gt;&lt;responsegrid&gt;0&lt;/responsegrid&gt;&lt;/questionlisttemplate&gt;&lt;questions&gt;&lt;multichoice&gt;&lt;guid&gt;8C9EF3453092443E8474192F1686B6BD&lt;/guid&gt;&lt;repollguid&gt;49CF826FB5764D51B36F4E5E399D466E&lt;/repollguid&gt;&lt;sourceid&gt;EA17B98725A8425BA9E2495F3ACAC65E&lt;/sourceid&gt;&lt;questiontext&gt;Be honest, did you read the clinical case already?&lt;/questiontext&gt;&lt;showresults&gt;True&lt;/showresults&gt;&lt;responsegrid&gt;0&lt;/responsegrid&gt;&lt;countdowntimer&gt;True&lt;/countdowntimer&gt;&lt;countdowntime&gt;15&lt;/countdowntime&gt;&lt;correctvalue&gt;1&lt;/correctvalue&gt;&lt;incorrectvalue&gt;0&lt;/incorrectvalue&gt;&lt;responselimit&gt;1&lt;/responselimit&gt;&lt;bulletstyle&gt;2&lt;/bulletstyle&gt;&lt;truefalse&gt;True&lt;/truefalse&gt;&lt;answers&gt;&lt;answer&gt;&lt;guid&gt;64914A69E5D54DCDB14BEF32F98AC1FA&lt;/guid&gt;&lt;answertext&gt;True&lt;/answertext&gt;&lt;valuetype&gt;0&lt;/valuetype&gt;&lt;/answer&gt;&lt;answer&gt;&lt;guid&gt;60C19517B43C4B6A94ED208DDAE5DE72&lt;/guid&gt;&lt;answertext&gt;False&lt;/answertext&gt;&lt;valuetype&gt;0&lt;/valuetype&gt;&lt;/answer&gt;&lt;/answers&gt;&lt;/multichoice&gt;&lt;/questions&gt;&lt;/questionlist&gt;"/>
  <p:tag name="LIVECHARTING" val="Fals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ZEROBASED" val="Fals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  <p:tag name="DEFINEDCOLORS" val="3,6,10,45,32,50,13,4,9,55,1"/>
  <p:tag name="COLORTYPE" val="SCHEME"/>
  <p:tag name="NUMBERFORMAT" val="0"/>
  <p:tag name="LABELFORMAT" val="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GUID" val="0A8F7AA6F7964DBA9367863AEAB66DFA"/>
  <p:tag name="AUTOOPENPOLL" val="False"/>
  <p:tag name="TYPE" val="MultiChoiceSlide"/>
  <p:tag name="TPSLIDEBULLETSTYLE" val="2"/>
  <p:tag name="HASRESULTS" val="False"/>
  <p:tag name="CHARTTYPE" val="0"/>
  <p:tag name="CHARTDEFINEDCOLORS" val="3,6,10,45,32,50,13,4,9,55,1"/>
  <p:tag name="TPQUESTIONXML" val="&lt;?xml version=&quot;1.0&quot; encoding=&quot;UTF-8&quot; standalone=&quot;yes&quot;?&gt;&lt;questionlist&gt;&lt;properties&gt;&lt;guid&gt;F4346E7D020E49F29F29EA6ED07C8D63&lt;/guid&gt;&lt;date&gt;4/16/2015 11:17:58 AM&lt;/date&gt;&lt;/properties&gt;&lt;questionlisttemplate&gt;&lt;correctvalue&gt;1&lt;/correctvalue&gt;&lt;incorrectvalue&gt;0&lt;/incorrectvalue&gt;&lt;numberofquestions&gt;1&lt;/numberofquestions&gt;&lt;questiontype&gt;1&lt;/questiontype&gt;&lt;numberofchoices&gt;4&lt;/numberofchoices&gt;&lt;bulletstyle&gt;2&lt;/bulletstyle&gt;&lt;questionfont&gt;Verdana&lt;/questionfont&gt;&lt;questionfontsize&gt;12&lt;/questionfontsize&gt;&lt;answerfont&gt;Verdana&lt;/answerfont&gt;&lt;answerfontsize&gt;12&lt;/answerfontsize&gt;&lt;showresults&gt;True&lt;/showresults&gt;&lt;countdowntime&gt;30&lt;/countdowntime&gt;&lt;responsegrid&gt;0&lt;/responsegrid&gt;&lt;/questionlisttemplate&gt;&lt;questions&gt;&lt;multichoice&gt;&lt;guid&gt;0A8F7AA6F7964DBA9367863AEAB66DFA&lt;/guid&gt;&lt;repollguid&gt;0C20C8CC28FC4E838B4090BFD22C1C56&lt;/repollguid&gt;&lt;sourceid&gt;A9CE7E16D7C445D18BEF618CD25B6A40&lt;/sourceid&gt;&lt;questiontext&gt;Where are TRH and DA coming from&lt;/questiontext&gt;&lt;showresults&gt;True&lt;/showresults&gt;&lt;responsegrid&gt;0&lt;/responsegrid&gt;&lt;countdowntimer&gt;True&lt;/countdowntimer&gt;&lt;countdowntime&gt;30&lt;/countdowntime&gt;&lt;correctvalue&gt;1&lt;/correctvalue&gt;&lt;incorrectvalue&gt;0&lt;/incorrectvalue&gt;&lt;responselimit&gt;1&lt;/responselimit&gt;&lt;bulletstyle&gt;2&lt;/bulletstyle&gt;&lt;correctanswerindicator&gt;True&lt;/correctanswerindicator&gt;&lt;answers&gt;&lt;answer&gt;&lt;guid&gt;402DEB2A1FAC4A6592751B9191BBFAD2&lt;/guid&gt;&lt;answertext&gt;Hypothalamus via infundibulum&lt;/answertext&gt;&lt;valuetype&gt;-1&lt;/valuetype&gt;&lt;/answer&gt;&lt;answer&gt;&lt;guid&gt;90430E00DCF241819DC28A97030B9C24&lt;/guid&gt;&lt;answertext&gt;Hypothalamus via neurohypophysial portal system&lt;/answertext&gt;&lt;valuetype&gt;1&lt;/valuetype&gt;&lt;/answer&gt;&lt;answer&gt;&lt;guid&gt;E69580E0503C49C3B37AD3ECD2A8236E&lt;/guid&gt;&lt;answertext&gt;Anterior pituitary&lt;/answertext&gt;&lt;valuetype&gt;-1&lt;/valuetype&gt;&lt;/answer&gt;&lt;answer&gt;&lt;guid&gt;4F4A54AA9BF946C688937AE2506D25A1&lt;/guid&gt;&lt;answertext&gt;Posterior pituitary&lt;/answertext&gt;&lt;valuetype&gt;-1&lt;/valuetype&gt;&lt;/answer&gt;&lt;/answers&gt;&lt;/multichoice&gt;&lt;/questions&gt;&lt;/questionlist&gt;"/>
  <p:tag name="LIVECHARTING" val="Fals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ZEROBASED" val="Fals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  <p:tag name="DEFINEDCOLORS" val="3,6,10,45,32,50,13,4,9,55,1"/>
  <p:tag name="COLORTYPE" val="SCHEME"/>
  <p:tag name="NUMBERFORMAT" val="0"/>
  <p:tag name="LABELFORMAT" val="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CAI" val="True"/>
  <p:tag name="TYPE" val="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PCOUNTDOWNSECONDS" val="30"/>
  <p:tag name="TYPE" val="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GUID" val="41A59B4CE7394C0D948BF19C3406F08B"/>
  <p:tag name="AUTOOPENPOLL" val="False"/>
  <p:tag name="TYPE" val="MultiChoiceSlide"/>
  <p:tag name="TPSLIDEBULLETSTYLE" val="2"/>
  <p:tag name="TPQUESTIONXML" val="&lt;?xml version=&quot;1.0&quot; encoding=&quot;UTF-8&quot; standalone=&quot;yes&quot;?&gt;&lt;questionlist&gt;&lt;properties&gt;&lt;guid&gt;AE4E42FE4F6140C791CC63F8F8542CC3&lt;/guid&gt;&lt;date&gt;4/16/2015 11:17:58 AM&lt;/date&gt;&lt;/properties&gt;&lt;questionlisttemplate&gt;&lt;correctvalue&gt;1&lt;/correctvalue&gt;&lt;incorrectvalue&gt;0&lt;/incorrectvalue&gt;&lt;numberofquestions&gt;1&lt;/numberofquestions&gt;&lt;questiontype&gt;1&lt;/questiontype&gt;&lt;numberofchoices&gt;4&lt;/numberofchoices&gt;&lt;bulletstyle&gt;2&lt;/bulletstyle&gt;&lt;questionfont&gt;Verdana&lt;/questionfont&gt;&lt;questionfontsize&gt;12&lt;/questionfontsize&gt;&lt;answerfont&gt;Verdana&lt;/answerfont&gt;&lt;answerfontsize&gt;12&lt;/answerfontsize&gt;&lt;showresults&gt;True&lt;/showresults&gt;&lt;countdowntime&gt;30&lt;/countdowntime&gt;&lt;responsegrid&gt;0&lt;/responsegrid&gt;&lt;/questionlisttemplate&gt;&lt;questions&gt;&lt;multichoice&gt;&lt;guid&gt;41A59B4CE7394C0D948BF19C3406F08B&lt;/guid&gt;&lt;repollguid&gt;ADF577D6BB324B07A62D45DAA7A05F37&lt;/repollguid&gt;&lt;sourceid&gt;AF214C61B75145E585F683EFDD6854B9&lt;/sourceid&gt;&lt;questiontext&gt;Which does not cause tachycardia&lt;/questiontext&gt;&lt;showresults&gt;True&lt;/showresults&gt;&lt;responsegrid&gt;0&lt;/responsegrid&gt;&lt;countdowntimer&gt;True&lt;/countdowntimer&gt;&lt;countdowntime&gt;30&lt;/countdowntime&gt;&lt;correctvalue&gt;1&lt;/correctvalue&gt;&lt;incorrectvalue&gt;0&lt;/incorrectvalue&gt;&lt;responselimit&gt;1&lt;/responselimit&gt;&lt;bulletstyle&gt;2&lt;/bulletstyle&gt;&lt;correctanswerindicator&gt;True&lt;/correctanswerindicator&gt;&lt;answers&gt;&lt;answer&gt;&lt;guid&gt;2480EE27578C47088E4A53038B6AEC66&lt;/guid&gt;&lt;answertext&gt;Adrenaline&lt;/answertext&gt;&lt;valuetype&gt;-1&lt;/valuetype&gt;&lt;/answer&gt;&lt;answer&gt;&lt;guid&gt;A3FCD91E3C14494BA98A3D84F0918492&lt;/guid&gt;&lt;answertext&gt;Decreased Parasympathetic activation&lt;/answertext&gt;&lt;valuetype&gt;-1&lt;/valuetype&gt;&lt;/answer&gt;&lt;answer&gt;&lt;guid&gt;25B13C0F8CE84DEA8E313D311DF54118&lt;/guid&gt;&lt;answertext&gt;Increased Sympathetic activation&lt;/answertext&gt;&lt;valuetype&gt;-1&lt;/valuetype&gt;&lt;/answer&gt;&lt;answer&gt;&lt;guid&gt;BDEFF8E56537473C89483ED2A1E61193&lt;/guid&gt;&lt;answertext&gt;Vasopressin&lt;/answertext&gt;&lt;valuetype&gt;1&lt;/valuetype&gt;&lt;/answer&gt;&lt;/answers&gt;&lt;/multichoice&gt;&lt;/questions&gt;&lt;/questionlist&gt;"/>
  <p:tag name="LIVECHARTING" val="False"/>
  <p:tag name="CHARTTYPE" val="0"/>
  <p:tag name="CHARTDEFINEDCOLORS" val="3,6,10,45,32,50,13,4,9,55,1"/>
  <p:tag name="HASRESULTS" val="True"/>
  <p:tag name="RESULTS" val="Which does not cause tachycardia[;crlf;]90[;]90[;]90[;]False[;]77[;][;crlf;]3.6889[;]4[;]0.7695[;]0.5921[;crlf;]2[;]-1[;]Adrenaline1[;]Adrenaline[;][;crlf;]11[;]-1[;]Decreased Parasympathetic activation2[;]Decreased Parasympathetic activation[;][;crlf;]0[;]-1[;]Increased Sympathetic activation3[;]Increased Sympathetic activation[;][;crlf;]77[;]1[;]Vasopressin4[;]Vasopressin[;][;crlf;]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ZEROBASED" val="Fals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ZEROBASED" val="Fals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  <p:tag name="DEFINEDCOLORS" val="3,6,10,45,32,50,13,4,9,55,1"/>
  <p:tag name="COLORTYPE" val="SCHEME"/>
  <p:tag name="NUMBERFORMAT" val="0"/>
  <p:tag name="LABELFORMAT" val="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CAI" val="True"/>
  <p:tag name="TYPE" val="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PCOUNTDOWNSECONDS" val="30"/>
  <p:tag name="TYPE" val="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GUID" val="21689BB13FBE41FEBCF9BB4C3C129BC3"/>
  <p:tag name="AUTOOPENPOLL" val="False"/>
  <p:tag name="TYPE" val="TrueFalse"/>
  <p:tag name="TPSLIDEBULLETSTYLE" val="2"/>
  <p:tag name="HASRESULTS" val="False"/>
  <p:tag name="CHARTTYPE" val="0"/>
  <p:tag name="CHARTDEFINEDCOLORS" val="3,6,10,45,32,50,13,4,9,55,1"/>
  <p:tag name="TPQUESTIONXML" val="&lt;?xml version=&quot;1.0&quot; encoding=&quot;UTF-8&quot; standalone=&quot;yes&quot;?&gt;&lt;questionlist&gt;&lt;properties&gt;&lt;guid&gt;6597C3F9D00B4F73B779AF6BC737B04A&lt;/guid&gt;&lt;date&gt;4/16/2015 11:17:58 AM&lt;/date&gt;&lt;/properties&gt;&lt;questionlisttemplate&gt;&lt;correctvalue&gt;1&lt;/correctvalue&gt;&lt;incorrectvalue&gt;0&lt;/incorrectvalue&gt;&lt;numberofquestions&gt;1&lt;/numberofquestions&gt;&lt;questiontype&gt;1&lt;/questiontype&gt;&lt;numberofchoices&gt;4&lt;/numberofchoices&gt;&lt;bulletstyle&gt;2&lt;/bulletstyle&gt;&lt;questionfont&gt;Verdana&lt;/questionfont&gt;&lt;questionfontsize&gt;12&lt;/questionfontsize&gt;&lt;answerfont&gt;Verdana&lt;/answerfont&gt;&lt;answerfontsize&gt;12&lt;/answerfontsize&gt;&lt;showresults&gt;True&lt;/showresults&gt;&lt;countdowntime&gt;30&lt;/countdowntime&gt;&lt;responsegrid&gt;0&lt;/responsegrid&gt;&lt;/questionlisttemplate&gt;&lt;questions&gt;&lt;multichoice&gt;&lt;guid&gt;21689BB13FBE41FEBCF9BB4C3C129BC3&lt;/guid&gt;&lt;repollguid&gt;95CA62EC1A1A45D29EC64AD576A271D0&lt;/repollguid&gt;&lt;sourceid&gt;5597490DF9C848CCBEBD6E568B9106CA&lt;/sourceid&gt;&lt;questiontext&gt;Do you think the enlarged structure could account for increased tendon responses&lt;/questiontext&gt;&lt;showresults&gt;True&lt;/showresults&gt;&lt;responsegrid&gt;0&lt;/responsegrid&gt;&lt;countdowntimer&gt;True&lt;/countdowntimer&gt;&lt;countdowntime&gt;30&lt;/countdowntime&gt;&lt;correctvalue&gt;1&lt;/correctvalue&gt;&lt;incorrectvalue&gt;0&lt;/incorrectvalue&gt;&lt;responselimit&gt;1&lt;/responselimit&gt;&lt;bulletstyle&gt;2&lt;/bulletstyle&gt;&lt;correctanswerindicator&gt;True&lt;/correctanswerindicator&gt;&lt;truefalse&gt;True&lt;/truefalse&gt;&lt;answers&gt;&lt;answer&gt;&lt;guid&gt;8D53C05F7C104A22AA4A0757AA993D59&lt;/guid&gt;&lt;answertext&gt;True&lt;/answertext&gt;&lt;valuetype&gt;1&lt;/valuetype&gt;&lt;/answer&gt;&lt;answer&gt;&lt;guid&gt;47AE9EBB7B7E443DB020D4DD2BCC69A2&lt;/guid&gt;&lt;answertext&gt;False&lt;/answertext&gt;&lt;valuetype&gt;-1&lt;/valuetype&gt;&lt;/answer&gt;&lt;/answers&gt;&lt;/multichoice&gt;&lt;/questions&gt;&lt;/questionlist&gt;"/>
  <p:tag name="LIVECHARTING" val="False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ZEROBASED" val="False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  <p:tag name="DEFINEDCOLORS" val="3,6,10,45,32,50,13,4,9,55,1"/>
  <p:tag name="COLORTYPE" val="SCHEME"/>
  <p:tag name="NUMBERFORMAT" val="0"/>
  <p:tag name="LABELFORMAT" val="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CAI" val="True"/>
  <p:tag name="TYPE" val="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PCOUNTDOWNSECONDS" val="30"/>
  <p:tag name="TYPE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  <p:tag name="DEFINEDCOLORS" val="3,6,10,45,32,50,13,4,9,55,1"/>
  <p:tag name="COLORTYPE" val="SCHEME"/>
  <p:tag name="NUMBERFORMAT" val="0"/>
  <p:tag name="LABELFORMAT" val="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GUID" val="C04EFD550A2F464BADBC13230F326582"/>
  <p:tag name="AUTOOPENPOLL" val="False"/>
  <p:tag name="TYPE" val="MultiChoiceSlide"/>
  <p:tag name="TPSLIDEBULLETSTYLE" val="2"/>
  <p:tag name="TPQUESTIONXML" val="&lt;?xml version=&quot;1.0&quot; encoding=&quot;UTF-8&quot; standalone=&quot;yes&quot;?&gt;&lt;questionlist&gt;&lt;properties&gt;&lt;guid&gt;1BFBDB6119074D85A225D162C299E652&lt;/guid&gt;&lt;date&gt;4/16/2015 11:17:58 AM&lt;/date&gt;&lt;/properties&gt;&lt;questionlisttemplate&gt;&lt;correctvalue&gt;1&lt;/correctvalue&gt;&lt;incorrectvalue&gt;0&lt;/incorrectvalue&gt;&lt;numberofquestions&gt;1&lt;/numberofquestions&gt;&lt;questiontype&gt;1&lt;/questiontype&gt;&lt;numberofchoices&gt;4&lt;/numberofchoices&gt;&lt;bulletstyle&gt;2&lt;/bulletstyle&gt;&lt;questionfont&gt;Verdana&lt;/questionfont&gt;&lt;questionfontsize&gt;12&lt;/questionfontsize&gt;&lt;answerfont&gt;Verdana&lt;/answerfont&gt;&lt;answerfontsize&gt;12&lt;/answerfontsize&gt;&lt;showresults&gt;True&lt;/showresults&gt;&lt;countdowntime&gt;30&lt;/countdowntime&gt;&lt;responsegrid&gt;0&lt;/responsegrid&gt;&lt;/questionlisttemplate&gt;&lt;questions&gt;&lt;multichoice&gt;&lt;guid&gt;C04EFD550A2F464BADBC13230F326582&lt;/guid&gt;&lt;repollguid&gt;990C74F617AB42F0B2DE6586CA71A4CB&lt;/repollguid&gt;&lt;sourceid&gt;06D0C091ED154A8B9846AEA8C64F1686&lt;/sourceid&gt;&lt;questiontext&gt;What hormone is the primary problem?&lt;/questiontext&gt;&lt;showresults&gt;True&lt;/showresults&gt;&lt;responsegrid&gt;0&lt;/responsegrid&gt;&lt;countdowntimer&gt;True&lt;/countdowntimer&gt;&lt;countdowntime&gt;30&lt;/countdowntime&gt;&lt;correctvalue&gt;1&lt;/correctvalue&gt;&lt;incorrectvalue&gt;0&lt;/incorrectvalue&gt;&lt;responselimit&gt;1&lt;/responselimit&gt;&lt;bulletstyle&gt;2&lt;/bulletstyle&gt;&lt;correctanswerindicator&gt;True&lt;/correctanswerindicator&gt;&lt;answers&gt;&lt;answer&gt;&lt;guid&gt;CCD5840E95E44CC6AB2860A1C6612CF4&lt;/guid&gt;&lt;answertext&gt;Insulin&lt;/answertext&gt;&lt;valuetype&gt;-1&lt;/valuetype&gt;&lt;/answer&gt;&lt;answer&gt;&lt;guid&gt;71C15AD9141E4E74B021B279E93FFAA5&lt;/guid&gt;&lt;answertext&gt;TSH&lt;/answertext&gt;&lt;valuetype&gt;-1&lt;/valuetype&gt;&lt;/answer&gt;&lt;answer&gt;&lt;guid&gt;6E2C31BDA8444A21A1D56BB8A6DB5822&lt;/guid&gt;&lt;answertext&gt;TRH&lt;/answertext&gt;&lt;valuetype&gt;-1&lt;/valuetype&gt;&lt;/answer&gt;&lt;answer&gt;&lt;guid&gt;A4BB8D9BE95045B4A9AED2C9F4A8D47C&lt;/guid&gt;&lt;answertext&gt;T3/T4&lt;/answertext&gt;&lt;valuetype&gt;1&lt;/valuetype&gt;&lt;/answer&gt;&lt;/answers&gt;&lt;/multichoice&gt;&lt;/questions&gt;&lt;/questionlist&gt;"/>
  <p:tag name="LIVECHARTING" val="False"/>
  <p:tag name="CHARTTYPE" val="0"/>
  <p:tag name="CHARTDEFINEDCOLORS" val="3,6,10,45,32,50,13,4,9,55,1"/>
  <p:tag name="HASRESULTS" val="True"/>
  <p:tag name="RESULTS" val="What hormone is the primary problem?[;crlf;]87[;]91[;]87[;]False[;]41[;][;crlf;]3.1379[;]3[;]0.8863[;]0.7856[;crlf;]0[;]-1[;]Insulin1[;]Insulin[;][;crlf;]29[;]-1[;]TSH2[;]TSH[;][;crlf;]17[;]-1[;]TRH3[;]TRH[;][;crlf;]41[;]1[;]T3/T44[;]T3/T4[;][;crlf;]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ZEROBASED" val="False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  <p:tag name="DEFINEDCOLORS" val="3,6,10,45,32,50,13,4,9,55,1"/>
  <p:tag name="COLORTYPE" val="SCHEME"/>
  <p:tag name="NUMBERFORMAT" val="0"/>
  <p:tag name="LABELFORMAT" val="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CAI" val="True"/>
  <p:tag name="TYPE" val="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PCOUNTDOWNSECONDS" val="30"/>
  <p:tag name="TYPE" val="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GUID" val="8BB1AB5BE8854C7C8FA1F3BECE51C723"/>
  <p:tag name="AUTOOPENPOLL" val="False"/>
  <p:tag name="TYPE" val="MultiChoiceSlide"/>
  <p:tag name="TPSLIDEBULLETSTYLE" val="2"/>
  <p:tag name="TPQUESTIONXML" val="&lt;?xml version=&quot;1.0&quot; encoding=&quot;UTF-8&quot; standalone=&quot;yes&quot;?&gt;&lt;questionlist&gt;&lt;properties&gt;&lt;guid&gt;0B8B23EE61D54E36BBA718D45CAC2841&lt;/guid&gt;&lt;date&gt;4/16/2015 11:17:58 AM&lt;/date&gt;&lt;/properties&gt;&lt;questionlisttemplate&gt;&lt;correctvalue&gt;1&lt;/correctvalue&gt;&lt;incorrectvalue&gt;0&lt;/incorrectvalue&gt;&lt;numberofquestions&gt;1&lt;/numberofquestions&gt;&lt;questiontype&gt;1&lt;/questiontype&gt;&lt;numberofchoices&gt;4&lt;/numberofchoices&gt;&lt;bulletstyle&gt;2&lt;/bulletstyle&gt;&lt;questionfont&gt;Verdana&lt;/questionfont&gt;&lt;questionfontsize&gt;12&lt;/questionfontsize&gt;&lt;answerfont&gt;Verdana&lt;/answerfont&gt;&lt;answerfontsize&gt;12&lt;/answerfontsize&gt;&lt;showresults&gt;True&lt;/showresults&gt;&lt;countdowntime&gt;30&lt;/countdowntime&gt;&lt;responsegrid&gt;0&lt;/responsegrid&gt;&lt;/questionlisttemplate&gt;&lt;questions&gt;&lt;multichoice&gt;&lt;guid&gt;8BB1AB5BE8854C7C8FA1F3BECE51C723&lt;/guid&gt;&lt;repollguid&gt;A92C6580C493417093F50255E6EBBDBD&lt;/repollguid&gt;&lt;sourceid&gt;36D3E5CF1CC14FD2BE8DBC4280FEF44E&lt;/sourceid&gt;&lt;questiontext&gt;How could you end up with hyperthyroidism?&lt;/questiontext&gt;&lt;showresults&gt;True&lt;/showresults&gt;&lt;responsegrid&gt;0&lt;/responsegrid&gt;&lt;countdowntimer&gt;True&lt;/countdowntimer&gt;&lt;countdowntime&gt;30&lt;/countdowntime&gt;&lt;correctvalue&gt;1&lt;/correctvalue&gt;&lt;incorrectvalue&gt;0&lt;/incorrectvalue&gt;&lt;responselimit&gt;1&lt;/responselimit&gt;&lt;bulletstyle&gt;2&lt;/bulletstyle&gt;&lt;correctanswerindicator&gt;True&lt;/correctanswerindicator&gt;&lt;answers&gt;&lt;answer&gt;&lt;guid&gt;9B3D4FC91B4C41849DC75A1117562838&lt;/guid&gt;&lt;answertext&gt;Activation of TSH/TRH signaling&lt;/answertext&gt;&lt;valuetype&gt;1&lt;/valuetype&gt;&lt;/answer&gt;&lt;answer&gt;&lt;guid&gt;EF6C6722B98E433D877B5EBFDA0859FB&lt;/guid&gt;&lt;answertext&gt;Inactivation of TSH/TRH signaling&lt;/answertext&gt;&lt;valuetype&gt;-1&lt;/valuetype&gt;&lt;/answer&gt;&lt;answer&gt;&lt;guid&gt;AADA73DB070645A2B13CC923AAAAACBF&lt;/guid&gt;&lt;answertext&gt;Immune destruction of thyroid gland&lt;/answertext&gt;&lt;valuetype&gt;-1&lt;/valuetype&gt;&lt;/answer&gt;&lt;answer&gt;&lt;guid&gt;4C6D318A02074535A490B878048ED2B5&lt;/guid&gt;&lt;answertext&gt;Immune destruction of thyrotropes&lt;/answertext&gt;&lt;valuetype&gt;-1&lt;/valuetype&gt;&lt;/answer&gt;&lt;/answers&gt;&lt;/multichoice&gt;&lt;/questions&gt;&lt;/questionlist&gt;"/>
  <p:tag name="LIVECHARTING" val="False"/>
  <p:tag name="CHARTTYPE" val="0"/>
  <p:tag name="CHARTDEFINEDCOLORS" val="3,6,10,45,32,50,13,4,9,55,1"/>
  <p:tag name="HASRESULTS" val="True"/>
  <p:tag name="RESULTS" val="How could you end up with hyperthyroidism?[;crlf;]85[;]91[;]85[;]False[;]63[;][;crlf;]1.3765[;]1[;]0.7511[;]0.5642[;crlf;]63[;]1[;]Activation of TSH/TRH signaling1[;]Activation of TSH/TRH signaling[;][;crlf;]16[;]-1[;]Inactivation of TSH/TRH signaling2[;]Inactivation of TSH/TRH signaling[;][;crlf;]2[;]-1[;]Immune destruction of thyroid gland3[;]Immune destruction of thyroid gland[;][;crlf;]4[;]-1[;]Immune destruction of thyrotropes4[;]Immune destruction of thyrotropes[;][;crlf;]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ZEROBASED" val="False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  <p:tag name="DEFINEDCOLORS" val="3,6,10,45,32,50,13,4,9,55,1"/>
  <p:tag name="COLORTYPE" val="SCHEME"/>
  <p:tag name="NUMBERFORMAT" val="0"/>
  <p:tag name="LABELFORMAT" val="0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CAI" val="True"/>
  <p:tag name="TYPE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PCOUNTDOWNSECONDS" val="30"/>
  <p:tag name="TYPE" val="0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GUID" val="336A779B21D74EC3AB0CAD6B2CFA0471"/>
  <p:tag name="AUTOOPENPOLL" val="False"/>
  <p:tag name="TYPE" val="MultiChoiceSlide"/>
  <p:tag name="TPSLIDEBULLETSTYLE" val="2"/>
  <p:tag name="TPQUESTIONXML" val="&lt;?xml version=&quot;1.0&quot; encoding=&quot;UTF-8&quot; standalone=&quot;yes&quot;?&gt;&lt;questionlist&gt;&lt;properties&gt;&lt;guid&gt;BB2B505D00234294BA415EC734ABAE59&lt;/guid&gt;&lt;date&gt;4/16/2015 11:17:58 AM&lt;/date&gt;&lt;/properties&gt;&lt;questionlisttemplate&gt;&lt;correctvalue&gt;1&lt;/correctvalue&gt;&lt;incorrectvalue&gt;0&lt;/incorrectvalue&gt;&lt;numberofquestions&gt;1&lt;/numberofquestions&gt;&lt;questiontype&gt;1&lt;/questiontype&gt;&lt;numberofchoices&gt;4&lt;/numberofchoices&gt;&lt;bulletstyle&gt;2&lt;/bulletstyle&gt;&lt;questionfont&gt;Verdana&lt;/questionfont&gt;&lt;questionfontsize&gt;12&lt;/questionfontsize&gt;&lt;answerfont&gt;Verdana&lt;/answerfont&gt;&lt;answerfontsize&gt;12&lt;/answerfontsize&gt;&lt;showresults&gt;True&lt;/showresults&gt;&lt;countdowntime&gt;30&lt;/countdowntime&gt;&lt;responsegrid&gt;0&lt;/responsegrid&gt;&lt;/questionlisttemplate&gt;&lt;questions&gt;&lt;multichoice&gt;&lt;guid&gt;336A779B21D74EC3AB0CAD6B2CFA0471&lt;/guid&gt;&lt;repollguid&gt;075A9C42B29740289A0BB553C1D8A661&lt;/repollguid&gt;&lt;sourceid&gt;08680B91473C4233BB6B3FD16BC7CB6B&lt;/sourceid&gt;&lt;questiontext&gt;This kind of hyperthyroidism should have what?&lt;/questiontext&gt;&lt;showresults&gt;True&lt;/showresults&gt;&lt;responsegrid&gt;0&lt;/responsegrid&gt;&lt;countdowntimer&gt;True&lt;/countdowntimer&gt;&lt;countdowntime&gt;30&lt;/countdowntime&gt;&lt;correctvalue&gt;1&lt;/correctvalue&gt;&lt;incorrectvalue&gt;0&lt;/incorrectvalue&gt;&lt;responselimit&gt;1&lt;/responselimit&gt;&lt;bulletstyle&gt;2&lt;/bulletstyle&gt;&lt;correctanswerindicator&gt;True&lt;/correctanswerindicator&gt;&lt;answers&gt;&lt;answer&gt;&lt;guid&gt;A64D52AB0E224A7BB26EDCECF19BFCD2&lt;/guid&gt;&lt;answertext&gt;More TSH&lt;/answertext&gt;&lt;valuetype&gt;-1&lt;/valuetype&gt;&lt;/answer&gt;&lt;answer&gt;&lt;guid&gt;F659A84503404A06B14E80EFBEDB3E9C&lt;/guid&gt;&lt;answertext&gt;Less TSH&lt;/answertext&gt;&lt;valuetype&gt;1&lt;/valuetype&gt;&lt;/answer&gt;&lt;answer&gt;&lt;guid&gt;C55A3C334EC64E63AFC0A0B209D458F3&lt;/guid&gt;&lt;answertext&gt;No change in TSH&lt;/answertext&gt;&lt;valuetype&gt;-1&lt;/valuetype&gt;&lt;/answer&gt;&lt;/answers&gt;&lt;/multichoice&gt;&lt;/questions&gt;&lt;/questionlist&gt;"/>
  <p:tag name="LIVECHARTING" val="False"/>
  <p:tag name="CHARTTYPE" val="0"/>
  <p:tag name="CHARTDEFINEDCOLORS" val="3,6,10,45,32,50,13,4,9,55,1"/>
  <p:tag name="HASRESULTS" val="True"/>
  <p:tag name="RESULTS" val="This kind of hyperthyroidism should have what?[;crlf;]89[;]91[;]89[;]False[;]47[;][;crlf;]1.8202[;]2[;]0.663[;]0.4396[;crlf;]29[;]-1[;]More TSH1[;]More TSH[;][;crlf;]47[;]1[;]Less TSH2[;]Less TSH[;][;crlf;]13[;]-1[;]No change in TSH3[;]No change in TSH[;][;crlf;]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ZEROBASED" val="False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  <p:tag name="DEFINEDCOLORS" val="3,6,10,45,32,50,13,4,9,55,1"/>
  <p:tag name="COLORTYPE" val="SCHEME"/>
  <p:tag name="NUMBERFORMAT" val="0"/>
  <p:tag name="LABELFORMAT" val="0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CAI" val="True"/>
  <p:tag name="TYPE" val="0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PCOUNTDOWNSECONDS" val="30"/>
  <p:tag name="TYPE" val="0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GUID" val="7FFF9D5A1D9F44FAB047A03DE58FCB31"/>
  <p:tag name="AUTOOPENPOLL" val="False"/>
  <p:tag name="TYPE" val="MultiChoiceSlide"/>
  <p:tag name="TPSLIDEBULLETSTYLE" val="2"/>
  <p:tag name="TPQUESTIONXML" val="&lt;?xml version=&quot;1.0&quot; encoding=&quot;UTF-8&quot; standalone=&quot;yes&quot;?&gt;&lt;questionlist&gt;&lt;properties&gt;&lt;guid&gt;C58938B1F94D477F9A117C9744659008&lt;/guid&gt;&lt;date&gt;4/16/2015 11:17:59 AM&lt;/date&gt;&lt;/properties&gt;&lt;questionlisttemplate&gt;&lt;correctvalue&gt;1&lt;/correctvalue&gt;&lt;incorrectvalue&gt;0&lt;/incorrectvalue&gt;&lt;numberofquestions&gt;1&lt;/numberofquestions&gt;&lt;questiontype&gt;1&lt;/questiontype&gt;&lt;numberofchoices&gt;4&lt;/numberofchoices&gt;&lt;bulletstyle&gt;2&lt;/bulletstyle&gt;&lt;questionfont&gt;Verdana&lt;/questionfont&gt;&lt;questionfontsize&gt;12&lt;/questionfontsize&gt;&lt;answerfont&gt;Verdana&lt;/answerfont&gt;&lt;answerfontsize&gt;12&lt;/answerfontsize&gt;&lt;showresults&gt;True&lt;/showresults&gt;&lt;countdowntime&gt;30&lt;/countdowntime&gt;&lt;responsegrid&gt;0&lt;/responsegrid&gt;&lt;/questionlisttemplate&gt;&lt;questions&gt;&lt;multichoice&gt;&lt;guid&gt;7FFF9D5A1D9F44FAB047A03DE58FCB31&lt;/guid&gt;&lt;repollguid&gt;38184417DC8B4891A7B1F11D003ABDC8&lt;/repollguid&gt;&lt;sourceid&gt;AFA37E3A779B43468A662E67633283D7&lt;/sourceid&gt;&lt;questiontext&gt;Based on hyperthyroidism we expect…&lt;/questiontext&gt;&lt;showresults&gt;True&lt;/showresults&gt;&lt;responsegrid&gt;0&lt;/responsegrid&gt;&lt;countdowntimer&gt;True&lt;/countdowntimer&gt;&lt;countdowntime&gt;30&lt;/countdowntime&gt;&lt;correctvalue&gt;1&lt;/correctvalue&gt;&lt;incorrectvalue&gt;0&lt;/incorrectvalue&gt;&lt;responselimit&gt;1&lt;/responselimit&gt;&lt;bulletstyle&gt;2&lt;/bulletstyle&gt;&lt;correctanswerindicator&gt;True&lt;/correctanswerindicator&gt;&lt;answers&gt;&lt;answer&gt;&lt;guid&gt;A3A6794A2DA644F5BCB43731D68CC0A6&lt;/guid&gt;&lt;answertext&gt;Increased metabolic rate&lt;/answertext&gt;&lt;valuetype&gt;-1&lt;/valuetype&gt;&lt;/answer&gt;&lt;answer&gt;&lt;guid&gt;95F6209C834A4D0785C1E2D755461761&lt;/guid&gt;&lt;answertext&gt;Increased heat production/heat intolerance&lt;/answertext&gt;&lt;valuetype&gt;-1&lt;/valuetype&gt;&lt;/answer&gt;&lt;answer&gt;&lt;guid&gt;D9A2012EFFF241AF917BEB9A496FBBCC&lt;/guid&gt;&lt;answertext&gt;Weight loss&lt;/answertext&gt;&lt;valuetype&gt;-1&lt;/valuetype&gt;&lt;/answer&gt;&lt;answer&gt;&lt;guid&gt;8161A5B7C52B4BB9B88C81F62E689485&lt;/guid&gt;&lt;answertext&gt;Catecholamine sensitivity&lt;/answertext&gt;&lt;valuetype&gt;-1&lt;/valuetype&gt;&lt;/answer&gt;&lt;answer&gt;&lt;guid&gt;810430B472214063B41ABBC6B2FA0DDE&lt;/guid&gt;&lt;answertext&gt;All of the above&lt;/answertext&gt;&lt;valuetype&gt;1&lt;/valuetype&gt;&lt;/answer&gt;&lt;/answers&gt;&lt;/multichoice&gt;&lt;/questions&gt;&lt;/questionlist&gt;"/>
  <p:tag name="LIVECHARTING" val="False"/>
  <p:tag name="CHARTTYPE" val="0"/>
  <p:tag name="CHARTDEFINEDCOLORS" val="3,6,10,45,32,50,13,4,9,55,1"/>
  <p:tag name="HASRESULTS" val="True"/>
  <p:tag name="RESULTS" val="Based on hyperthyroidism we expect…[;crlf;]91[;]91[;]91[;]False[;]89[;][;crlf;]4.9451[;]5[;]0.4287[;]0.1838[;crlf;]1[;]-1[;]Increased metabolic rate1[;]Increased metabolic rate[;][;crlf;]0[;]-1[;]Increased heat production/heat intolerance2[;]Increased heat production/heat intolerance[;][;crlf;]0[;]-1[;]Weight loss3[;]Weight loss[;][;crlf;]1[;]-1[;]Catecholamine sensitivity4[;]Catecholamine sensitivity[;][;crlf;]89[;]1[;]All of the above5[;]All of the above[;][;crlf;]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ZEROBASED" val="Fals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PCOUNTDOWNSECONDS" val="15"/>
  <p:tag name="TYPE" val="0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  <p:tag name="DEFINEDCOLORS" val="3,6,10,45,32,50,13,4,9,55,1"/>
  <p:tag name="COLORTYPE" val="SCHEME"/>
  <p:tag name="NUMBERFORMAT" val="0"/>
  <p:tag name="LABELFORMAT" val="0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CAI" val="True"/>
  <p:tag name="TYPE" val="0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PCOUNTDOWNSECONDS" val="30"/>
  <p:tag name="TYPE" val="0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GUID" val="C3F8A18FD1E54D76990013A12A535145"/>
  <p:tag name="AUTOOPENPOLL" val="False"/>
  <p:tag name="TYPE" val="MultiChoiceSlide"/>
  <p:tag name="TPSLIDEBULLETSTYLE" val="2"/>
  <p:tag name="TPQUESTIONXML" val="&lt;?xml version=&quot;1.0&quot; encoding=&quot;UTF-8&quot; standalone=&quot;yes&quot;?&gt;&lt;questionlist&gt;&lt;properties&gt;&lt;guid&gt;D8540213D1AA4BC2B2F97CA592D8D21F&lt;/guid&gt;&lt;date&gt;4/16/2015 11:17:59 AM&lt;/date&gt;&lt;/properties&gt;&lt;questionlisttemplate&gt;&lt;correctvalue&gt;1&lt;/correctvalue&gt;&lt;incorrectvalue&gt;0&lt;/incorrectvalue&gt;&lt;numberofquestions&gt;1&lt;/numberofquestions&gt;&lt;questiontype&gt;1&lt;/questiontype&gt;&lt;numberofchoices&gt;4&lt;/numberofchoices&gt;&lt;bulletstyle&gt;2&lt;/bulletstyle&gt;&lt;questionfont&gt;Verdana&lt;/questionfont&gt;&lt;questionfontsize&gt;12&lt;/questionfontsize&gt;&lt;answerfont&gt;Verdana&lt;/answerfont&gt;&lt;answerfontsize&gt;12&lt;/answerfontsize&gt;&lt;showresults&gt;True&lt;/showresults&gt;&lt;countdowntime&gt;30&lt;/countdowntime&gt;&lt;responsegrid&gt;0&lt;/responsegrid&gt;&lt;/questionlisttemplate&gt;&lt;questions&gt;&lt;multichoice&gt;&lt;guid&gt;C3F8A18FD1E54D76990013A12A535145&lt;/guid&gt;&lt;repollguid&gt;2FD545053195455F840E19AC1E64DEF8&lt;/repollguid&gt;&lt;sourceid&gt;2EC23EC256C74C1FB948822198352A5D&lt;/sourceid&gt;&lt;questiontext&gt;What is the most likely reason for muscle weakness?&lt;/questiontext&gt;&lt;showresults&gt;True&lt;/showresults&gt;&lt;responsegrid&gt;0&lt;/responsegrid&gt;&lt;countdowntimer&gt;True&lt;/countdowntimer&gt;&lt;countdowntime&gt;30&lt;/countdowntime&gt;&lt;correctvalue&gt;1&lt;/correctvalue&gt;&lt;incorrectvalue&gt;0&lt;/incorrectvalue&gt;&lt;responselimit&gt;1&lt;/responselimit&gt;&lt;bulletstyle&gt;2&lt;/bulletstyle&gt;&lt;correctanswerindicator&gt;True&lt;/correctanswerindicator&gt;&lt;answers&gt;&lt;answer&gt;&lt;guid&gt;CD5CADE85D4E42CCB8573C72088BB7DB&lt;/guid&gt;&lt;answertext&gt;Muscle catabolism&lt;/answertext&gt;&lt;valuetype&gt;1&lt;/valuetype&gt;&lt;/answer&gt;&lt;answer&gt;&lt;guid&gt;F6E7E441F4B0427D90761F82AE4F91D5&lt;/guid&gt;&lt;answertext&gt;Increased reflexes&lt;/answertext&gt;&lt;valuetype&gt;-1&lt;/valuetype&gt;&lt;/answer&gt;&lt;answer&gt;&lt;guid&gt;520FCF62D2DB4EFBA5FE452369F7674F&lt;/guid&gt;&lt;answertext&gt;Hypoglycemia&lt;/answertext&gt;&lt;valuetype&gt;-1&lt;/valuetype&gt;&lt;/answer&gt;&lt;answer&gt;&lt;guid&gt;6407C46E23CF4B41B28B1BA855C5565F&lt;/guid&gt;&lt;answertext&gt;Catecholamine sensitivity&lt;/answertext&gt;&lt;valuetype&gt;-1&lt;/valuetype&gt;&lt;/answer&gt;&lt;/answers&gt;&lt;/multichoice&gt;&lt;/questions&gt;&lt;/questionlist&gt;"/>
  <p:tag name="LIVECHARTING" val="False"/>
  <p:tag name="CHARTTYPE" val="0"/>
  <p:tag name="CHARTDEFINEDCOLORS" val="3,6,10,45,32,50,13,4,9,55,1"/>
  <p:tag name="HASRESULTS" val="True"/>
  <p:tag name="RESULTS" val="What is the most likely reason for muscle weakness?[;crlf;]90[;]91[;]90[;]False[;]39[;][;crlf;]2.2556[;]2[;]1.2343[;]1.5236[;crlf;]39[;]1[;]Muscle catabolism1[;]Muscle catabolism[;][;crlf;]10[;]-1[;]Increased reflexes2[;]Increased reflexes[;][;crlf;]20[;]-1[;]Hypoglycemia3[;]Hypoglycemia[;][;crlf;]21[;]-1[;]Catecholamine sensitivity4[;]Catecholamine sensitivity[;][;crlf;]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ZEROBASED" val="False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  <p:tag name="DEFINEDCOLORS" val="3,6,10,45,32,50,13,4,9,55,1"/>
  <p:tag name="COLORTYPE" val="SCHEME"/>
  <p:tag name="NUMBERFORMAT" val="0"/>
  <p:tag name="LABELFORMAT" val="0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CAI" val="True"/>
  <p:tag name="TYPE" val="0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PCOUNTDOWNSECONDS" val="30"/>
  <p:tag name="TYPE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GUID" val="E0469DE1EEEC4734BC9A8D8E9643934D"/>
  <p:tag name="AUTOOPENPOLL" val="False"/>
  <p:tag name="TYPE" val="MultiChoiceSlide"/>
  <p:tag name="TPSLIDEBULLETSTYLE" val="2"/>
  <p:tag name="HASRESULTS" val="False"/>
  <p:tag name="CHARTTYPE" val="0"/>
  <p:tag name="CHARTDEFINEDCOLORS" val="3,6,10,45,32,50,13,4,9,55,1"/>
  <p:tag name="TPQUESTIONXML" val="&lt;?xml version=&quot;1.0&quot; encoding=&quot;UTF-8&quot; standalone=&quot;yes&quot;?&gt;&lt;questionlist&gt;&lt;properties&gt;&lt;guid&gt;67E2D92222A74D0A8D98A5A3531AEEE7&lt;/guid&gt;&lt;date&gt;4/16/2015 11:17:58 AM&lt;/date&gt;&lt;/properties&gt;&lt;questionlisttemplate&gt;&lt;correctvalue&gt;1&lt;/correctvalue&gt;&lt;incorrectvalue&gt;0&lt;/incorrectvalue&gt;&lt;numberofquestions&gt;1&lt;/numberofquestions&gt;&lt;questiontype&gt;1&lt;/questiontype&gt;&lt;numberofchoices&gt;4&lt;/numberofchoices&gt;&lt;bulletstyle&gt;2&lt;/bulletstyle&gt;&lt;questionfont&gt;Verdana&lt;/questionfont&gt;&lt;questionfontsize&gt;12&lt;/questionfontsize&gt;&lt;answerfont&gt;Verdana&lt;/answerfont&gt;&lt;answerfontsize&gt;12&lt;/answerfontsize&gt;&lt;showresults&gt;True&lt;/showresults&gt;&lt;countdowntime&gt;30&lt;/countdowntime&gt;&lt;responsegrid&gt;0&lt;/responsegrid&gt;&lt;/questionlisttemplate&gt;&lt;questions&gt;&lt;multichoice&gt;&lt;guid&gt;E0469DE1EEEC4734BC9A8D8E9643934D&lt;/guid&gt;&lt;repollguid&gt;B0B76FF2DD314115AEE6550928910E19&lt;/repollguid&gt;&lt;sourceid&gt;5850B09E28F24BDE859655197B67DC0E&lt;/sourceid&gt;&lt;questiontext&gt;Which hormone does not control the menstrual cycle?&lt;/questiontext&gt;&lt;showresults&gt;True&lt;/showresults&gt;&lt;responsegrid&gt;0&lt;/responsegrid&gt;&lt;countdowntimer&gt;True&lt;/countdowntimer&gt;&lt;countdowntime&gt;30&lt;/countdowntime&gt;&lt;correctvalue&gt;1&lt;/correctvalue&gt;&lt;incorrectvalue&gt;0&lt;/incorrectvalue&gt;&lt;responselimit&gt;1&lt;/responselimit&gt;&lt;bulletstyle&gt;2&lt;/bulletstyle&gt;&lt;correctanswerindicator&gt;True&lt;/correctanswerindicator&gt;&lt;answers&gt;&lt;answer&gt;&lt;guid&gt;0C5F33C52250481BBC07A5084ABB5C41&lt;/guid&gt;&lt;answertext&gt;LH&lt;/answertext&gt;&lt;valuetype&gt;-1&lt;/valuetype&gt;&lt;/answer&gt;&lt;answer&gt;&lt;guid&gt;7301FAC389A34614BA07338DB04BC29F&lt;/guid&gt;&lt;answertext&gt;FSH&lt;/answertext&gt;&lt;valuetype&gt;-1&lt;/valuetype&gt;&lt;/answer&gt;&lt;answer&gt;&lt;guid&gt;E6EA1BBF5CA747738DC41D17425035AB&lt;/guid&gt;&lt;answertext&gt;Estrogen&lt;/answertext&gt;&lt;valuetype&gt;-1&lt;/valuetype&gt;&lt;/answer&gt;&lt;answer&gt;&lt;guid&gt;284AB4EB0981435ABF6C04BAC7254A29&lt;/guid&gt;&lt;answertext&gt;Progesterone&lt;/answertext&gt;&lt;valuetype&gt;-1&lt;/valuetype&gt;&lt;/answer&gt;&lt;answer&gt;&lt;guid&gt;A4E6BA046D874BEF85BB0EFCD8BF5B26&lt;/guid&gt;&lt;answertext&gt;GHRH&lt;/answertext&gt;&lt;valuetype&gt;1&lt;/valuetype&gt;&lt;/answer&gt;&lt;answer&gt;&lt;guid&gt;5AFEFA7434F74264A346AE74F55261EF&lt;/guid&gt;&lt;answertext&gt;They all do&lt;/answertext&gt;&lt;valuetype&gt;-1&lt;/valuetype&gt;&lt;/answer&gt;&lt;/answers&gt;&lt;/multichoice&gt;&lt;/questions&gt;&lt;/questionlist&gt;"/>
  <p:tag name="LIVECHARTING" val="False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GUID" val="A0E5AF6D0FDC49CCA248A907776905B3"/>
  <p:tag name="AUTOOPENPOLL" val="False"/>
  <p:tag name="TYPE" val="MultiChoiceSlide"/>
  <p:tag name="TPSLIDEBULLETSTYLE" val="2"/>
  <p:tag name="TPQUESTIONXML" val="&lt;?xml version=&quot;1.0&quot; encoding=&quot;UTF-8&quot; standalone=&quot;yes&quot;?&gt;&lt;questionlist&gt;&lt;properties&gt;&lt;guid&gt;F4109A5335614DB99F2A9C4FD19E2F24&lt;/guid&gt;&lt;date&gt;4/16/2015 11:17:59 AM&lt;/date&gt;&lt;/properties&gt;&lt;questionlisttemplate&gt;&lt;correctvalue&gt;1&lt;/correctvalue&gt;&lt;incorrectvalue&gt;0&lt;/incorrectvalue&gt;&lt;numberofquestions&gt;1&lt;/numberofquestions&gt;&lt;questiontype&gt;1&lt;/questiontype&gt;&lt;numberofchoices&gt;4&lt;/numberofchoices&gt;&lt;bulletstyle&gt;2&lt;/bulletstyle&gt;&lt;questionfont&gt;Verdana&lt;/questionfont&gt;&lt;questionfontsize&gt;12&lt;/questionfontsize&gt;&lt;answerfont&gt;Verdana&lt;/answerfont&gt;&lt;answerfontsize&gt;12&lt;/answerfontsize&gt;&lt;showresults&gt;True&lt;/showresults&gt;&lt;countdowntime&gt;30&lt;/countdowntime&gt;&lt;responsegrid&gt;0&lt;/responsegrid&gt;&lt;/questionlisttemplate&gt;&lt;questions&gt;&lt;multichoice&gt;&lt;guid&gt;A0E5AF6D0FDC49CCA248A907776905B3&lt;/guid&gt;&lt;repollguid&gt;EFBEA9B584A047FB97D1253CA98CA843&lt;/repollguid&gt;&lt;sourceid&gt;77F560C0F44B45A983A7331EB09E5480&lt;/sourceid&gt;&lt;questiontext&gt;What caused the bruit (swishing sound in the throat)?&lt;/questiontext&gt;&lt;showresults&gt;True&lt;/showresults&gt;&lt;responsegrid&gt;0&lt;/responsegrid&gt;&lt;countdowntimer&gt;True&lt;/countdowntimer&gt;&lt;countdowntime&gt;30&lt;/countdowntime&gt;&lt;correctvalue&gt;1&lt;/correctvalue&gt;&lt;incorrectvalue&gt;0&lt;/incorrectvalue&gt;&lt;responselimit&gt;1&lt;/responselimit&gt;&lt;bulletstyle&gt;2&lt;/bulletstyle&gt;&lt;correctanswerindicator&gt;True&lt;/correctanswerindicator&gt;&lt;answers&gt;&lt;answer&gt;&lt;guid&gt;FBEF77ADBAFF4DDEB456EF28502341E9&lt;/guid&gt;&lt;answertext&gt;Pituitary adenoma&lt;/answertext&gt;&lt;valuetype&gt;-1&lt;/valuetype&gt;&lt;/answer&gt;&lt;answer&gt;&lt;guid&gt;B9E8DF5BE79B4A328B7E353E5DA20A3F&lt;/guid&gt;&lt;answertext&gt;Increased vasopressin&lt;/answertext&gt;&lt;valuetype&gt;-1&lt;/valuetype&gt;&lt;/answer&gt;&lt;answer&gt;&lt;guid&gt;F505B65D49AD4926BFAF6F2ECB8ED8A1&lt;/guid&gt;&lt;answertext&gt;Growth of thyroid gland&lt;/answertext&gt;&lt;valuetype&gt;1&lt;/valuetype&gt;&lt;/answer&gt;&lt;answer&gt;&lt;guid&gt;8A8280C722DA41768325EDF873DC8A85&lt;/guid&gt;&lt;answertext&gt;Growth of parathyroid gland&lt;/answertext&gt;&lt;valuetype&gt;-1&lt;/valuetype&gt;&lt;/answer&gt;&lt;/answers&gt;&lt;/multichoice&gt;&lt;/questions&gt;&lt;/questionlist&gt;"/>
  <p:tag name="LIVECHARTING" val="False"/>
  <p:tag name="CHARTTYPE" val="0"/>
  <p:tag name="CHARTDEFINEDCOLORS" val="3,6,10,45,32,50,13,4,9,55,1"/>
  <p:tag name="HASRESULTS" val="True"/>
  <p:tag name="RESULTS" val="What caused the bruit (swishing sound in the throat)?[;crlf;]80[;]91[;]80[;]False[;]71[;][;crlf;]2.85[;]3[;]0.5268[;]0.2775[;crlf;]5[;]-1[;]Pituitary adenoma1[;]Pituitary adenoma[;][;crlf;]3[;]-1[;]Increased vasopressin2[;]Increased vasopressin[;][;crlf;]71[;]1[;]Growth of thyroid gland3[;]Growth of thyroid gland[;][;crlf;]1[;]-1[;]Growth of parathyroid gland4[;]Growth of parathyroid gland[;][;crlf;]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ZEROBASED" val="False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  <p:tag name="DEFINEDCOLORS" val="3,6,10,45,32,50,13,4,9,55,1"/>
  <p:tag name="COLORTYPE" val="SCHEME"/>
  <p:tag name="NUMBERFORMAT" val="0"/>
  <p:tag name="LABELFORMAT" val="0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CAI" val="True"/>
  <p:tag name="TYPE" val="0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PCOUNTDOWNSECONDS" val="30"/>
  <p:tag name="TYPE" val="0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GUID" val="422114A7BEE941B5B587324D4E5BF429"/>
  <p:tag name="AUTOOPENPOLL" val="False"/>
  <p:tag name="TYPE" val="MultiChoiceSlide"/>
  <p:tag name="TPSLIDEBULLETSTYLE" val="2"/>
  <p:tag name="HASRESULTS" val="False"/>
  <p:tag name="CHARTTYPE" val="0"/>
  <p:tag name="CHARTDEFINEDCOLORS" val="3,6,10,45,32,50,13,4,9,55,1"/>
  <p:tag name="TPQUESTIONXML" val="&lt;?xml version=&quot;1.0&quot; encoding=&quot;UTF-8&quot; standalone=&quot;yes&quot;?&gt;&lt;questionlist&gt;&lt;properties&gt;&lt;guid&gt;8C34AC1591144881B94B60AC361D1457&lt;/guid&gt;&lt;date&gt;4/16/2015 11:17:59 AM&lt;/date&gt;&lt;/properties&gt;&lt;questionlisttemplate&gt;&lt;correctvalue&gt;1&lt;/correctvalue&gt;&lt;incorrectvalue&gt;0&lt;/incorrectvalue&gt;&lt;numberofquestions&gt;1&lt;/numberofquestions&gt;&lt;questiontype&gt;1&lt;/questiontype&gt;&lt;numberofchoices&gt;4&lt;/numberofchoices&gt;&lt;bulletstyle&gt;2&lt;/bulletstyle&gt;&lt;questionfont&gt;Verdana&lt;/questionfont&gt;&lt;questionfontsize&gt;12&lt;/questionfontsize&gt;&lt;answerfont&gt;Verdana&lt;/answerfont&gt;&lt;answerfontsize&gt;12&lt;/answerfontsize&gt;&lt;showresults&gt;True&lt;/showresults&gt;&lt;countdowntime&gt;30&lt;/countdowntime&gt;&lt;responsegrid&gt;0&lt;/responsegrid&gt;&lt;/questionlisttemplate&gt;&lt;questions&gt;&lt;multichoice&gt;&lt;guid&gt;422114A7BEE941B5B587324D4E5BF429&lt;/guid&gt;&lt;repollguid&gt;2E33978FFE93429EA4DCCEDC1F814476&lt;/repollguid&gt;&lt;sourceid&gt;52EF4D4FBC6743D5A867089CCFD56C9E&lt;/sourceid&gt;&lt;questiontext&gt;Why was there less menstruation&lt;/questiontext&gt;&lt;showresults&gt;True&lt;/showresults&gt;&lt;responsegrid&gt;0&lt;/responsegrid&gt;&lt;countdowntimer&gt;True&lt;/countdowntimer&gt;&lt;countdowntime&gt;30&lt;/countdowntime&gt;&lt;correctvalue&gt;1&lt;/correctvalue&gt;&lt;incorrectvalue&gt;0&lt;/incorrectvalue&gt;&lt;responselimit&gt;1&lt;/responselimit&gt;&lt;bulletstyle&gt;2&lt;/bulletstyle&gt;&lt;correctanswerindicator&gt;True&lt;/correctanswerindicator&gt;&lt;answers&gt;&lt;answer&gt;&lt;guid&gt;A236D6FF1AE94DAC90F5B519F6335E66&lt;/guid&gt;&lt;answertext&gt;Thyroid hormones inhibit FSH/LH release&lt;/answertext&gt;&lt;valuetype&gt;1&lt;/valuetype&gt;&lt;/answer&gt;&lt;answer&gt;&lt;guid&gt;D0B189765700477E9CE6401409308B05&lt;/guid&gt;&lt;answertext&gt;TRH activates prolactin release&lt;/answertext&gt;&lt;valuetype&gt;-1&lt;/valuetype&gt;&lt;/answer&gt;&lt;answer&gt;&lt;guid&gt;EC6B66EB8F1D4C0A962EFCA757C09998&lt;/guid&gt;&lt;answertext&gt;TSH induces estrogen release&lt;/answertext&gt;&lt;valuetype&gt;-1&lt;/valuetype&gt;&lt;/answer&gt;&lt;/answers&gt;&lt;/multichoice&gt;&lt;/questions&gt;&lt;/questionlist&gt;"/>
  <p:tag name="LIVECHARTING" val="False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ZEROBASED" val="False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  <p:tag name="DEFINEDCOLORS" val="3,6,10,45,32,50,13,4,9,55,1"/>
  <p:tag name="COLORTYPE" val="SCHEME"/>
  <p:tag name="NUMBERFORMAT" val="0"/>
  <p:tag name="LABELFORMAT" val="0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CAI" val="True"/>
  <p:tag name="TYPE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ZEROBASED" val="False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PCOUNTDOWNSECONDS" val="30"/>
  <p:tag name="TYPE" val="0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GUID" val="097BDF555E354176A89C069C0DFFBC9D"/>
  <p:tag name="AUTOOPENPOLL" val="False"/>
  <p:tag name="TYPE" val="MultiChoiceSlide"/>
  <p:tag name="TPSLIDEBULLETSTYLE" val="2"/>
  <p:tag name="TPQUESTIONXML" val="&lt;?xml version=&quot;1.0&quot; encoding=&quot;UTF-8&quot; standalone=&quot;yes&quot;?&gt;&lt;questionlist&gt;&lt;properties&gt;&lt;guid&gt;CC9B3A5FCEC043F0B0523214BA2B9F26&lt;/guid&gt;&lt;date&gt;4/16/2015 11:17:59 AM&lt;/date&gt;&lt;/properties&gt;&lt;questionlisttemplate&gt;&lt;correctvalue&gt;1&lt;/correctvalue&gt;&lt;incorrectvalue&gt;0&lt;/incorrectvalue&gt;&lt;numberofquestions&gt;1&lt;/numberofquestions&gt;&lt;questiontype&gt;1&lt;/questiontype&gt;&lt;numberofchoices&gt;4&lt;/numberofchoices&gt;&lt;bulletstyle&gt;2&lt;/bulletstyle&gt;&lt;questionfont&gt;Verdana&lt;/questionfont&gt;&lt;questionfontsize&gt;12&lt;/questionfontsize&gt;&lt;answerfont&gt;Verdana&lt;/answerfont&gt;&lt;answerfontsize&gt;12&lt;/answerfontsize&gt;&lt;showresults&gt;True&lt;/showresults&gt;&lt;countdowntime&gt;30&lt;/countdowntime&gt;&lt;responsegrid&gt;0&lt;/responsegrid&gt;&lt;/questionlisttemplate&gt;&lt;questions&gt;&lt;multichoice&gt;&lt;guid&gt;097BDF555E354176A89C069C0DFFBC9D&lt;/guid&gt;&lt;repollguid&gt;57A695422E894D9D9FF6418335C5156C&lt;/repollguid&gt;&lt;sourceid&gt;0D7E724DEC4C483D8F772456357BB35C&lt;/sourceid&gt;&lt;questiontext&gt;PTU would work via&lt;/questiontext&gt;&lt;showresults&gt;True&lt;/showresults&gt;&lt;responsegrid&gt;0&lt;/responsegrid&gt;&lt;countdowntimer&gt;True&lt;/countdowntimer&gt;&lt;countdowntime&gt;30&lt;/countdowntime&gt;&lt;correctvalue&gt;1&lt;/correctvalue&gt;&lt;incorrectvalue&gt;0&lt;/incorrectvalue&gt;&lt;responselimit&gt;1&lt;/responselimit&gt;&lt;bulletstyle&gt;2&lt;/bulletstyle&gt;&lt;correctanswerindicator&gt;True&lt;/correctanswerindicator&gt;&lt;answers&gt;&lt;answer&gt;&lt;guid&gt;BAB6E84603FB415E876AC7E2FC906395&lt;/guid&gt;&lt;answertext&gt;More TSH/TRH&lt;/answertext&gt;&lt;valuetype&gt;-1&lt;/valuetype&gt;&lt;/answer&gt;&lt;answer&gt;&lt;guid&gt;1E42B8F64A6C41CF8B107E2F1983E7FF&lt;/guid&gt;&lt;answertext&gt;Smaller thyroid gland&lt;/answertext&gt;&lt;valuetype&gt;-1&lt;/valuetype&gt;&lt;/answer&gt;&lt;answer&gt;&lt;guid&gt;C0268BA3475748209D7F3AA74AFBFC40&lt;/guid&gt;&lt;answertext&gt;Less iodine incorporation&lt;/answertext&gt;&lt;valuetype&gt;1&lt;/valuetype&gt;&lt;/answer&gt;&lt;/answers&gt;&lt;/multichoice&gt;&lt;/questions&gt;&lt;/questionlist&gt;"/>
  <p:tag name="LIVECHARTING" val="False"/>
  <p:tag name="CHARTTYPE" val="0"/>
  <p:tag name="CHARTDEFINEDCOLORS" val="3,6,10,45,32,50,13,4,9,55,1"/>
  <p:tag name="HASRESULTS" val="True"/>
  <p:tag name="RESULTS" val="PTU would work via[;crlf;]89[;]91[;]89[;]False[;]66[;][;crlf;]2.6854[;]3[;]0.5727[;]0.328[;crlf;]5[;]-1[;]More TSH/TRH1[;]More TSH/TRH[;][;crlf;]18[;]-1[;]Smaller thyroid gland2[;]Smaller thyroid gland[;][;crlf;]66[;]1[;]Less iodine incorporation3[;]Less iodine incorporation[;][;crlf;]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ZEROBASED" val="False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  <p:tag name="DEFINEDCOLORS" val="3,6,10,45,32,50,13,4,9,55,1"/>
  <p:tag name="COLORTYPE" val="SCHEME"/>
  <p:tag name="NUMBERFORMAT" val="0"/>
  <p:tag name="LABELFORMAT" val="0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CAI" val="True"/>
  <p:tag name="TYPE" val="0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PCOUNTDOWNSECONDS" val="30"/>
  <p:tag name="TYPE" val="0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GUID" val="310D5EFF7532428AA1E0BCE59635B947"/>
  <p:tag name="AUTOOPENPOLL" val="False"/>
  <p:tag name="TYPE" val="MultiChoiceSlide"/>
  <p:tag name="TPSLIDEBULLETSTYLE" val="2"/>
  <p:tag name="TPQUESTIONXML" val="&lt;?xml version=&quot;1.0&quot; encoding=&quot;UTF-8&quot; standalone=&quot;yes&quot;?&gt;&lt;questionlist&gt;&lt;properties&gt;&lt;guid&gt;C9B66B29823B4267A36463F9FE4AD8EF&lt;/guid&gt;&lt;date&gt;4/16/2015 11:17:59 AM&lt;/date&gt;&lt;/properties&gt;&lt;questionlisttemplate&gt;&lt;correctvalue&gt;1&lt;/correctvalue&gt;&lt;incorrectvalue&gt;0&lt;/incorrectvalue&gt;&lt;numberofquestions&gt;1&lt;/numberofquestions&gt;&lt;questiontype&gt;1&lt;/questiontype&gt;&lt;numberofchoices&gt;4&lt;/numberofchoices&gt;&lt;bulletstyle&gt;2&lt;/bulletstyle&gt;&lt;questionfont&gt;Verdana&lt;/questionfont&gt;&lt;questionfontsize&gt;12&lt;/questionfontsize&gt;&lt;answerfont&gt;Verdana&lt;/answerfont&gt;&lt;answerfontsize&gt;12&lt;/answerfontsize&gt;&lt;showresults&gt;True&lt;/showresults&gt;&lt;countdowntime&gt;30&lt;/countdowntime&gt;&lt;responsegrid&gt;0&lt;/responsegrid&gt;&lt;/questionlisttemplate&gt;&lt;questions&gt;&lt;multichoice&gt;&lt;guid&gt;310D5EFF7532428AA1E0BCE59635B947&lt;/guid&gt;&lt;repollguid&gt;3973288C14414F10A32BA5C92E34B1E7&lt;/repollguid&gt;&lt;sourceid&gt;B1F3A805FFDB407A8BE642C3E1B5C732&lt;/sourceid&gt;&lt;questiontext&gt;Radioactive iodine would work by&lt;/questiontext&gt;&lt;showresults&gt;True&lt;/showresults&gt;&lt;responsegrid&gt;0&lt;/responsegrid&gt;&lt;countdowntimer&gt;True&lt;/countdowntimer&gt;&lt;countdowntime&gt;30&lt;/countdowntime&gt;&lt;correctvalue&gt;1&lt;/correctvalue&gt;&lt;incorrectvalue&gt;0&lt;/incorrectvalue&gt;&lt;responselimit&gt;1&lt;/responselimit&gt;&lt;bulletstyle&gt;2&lt;/bulletstyle&gt;&lt;correctanswerindicator&gt;True&lt;/correctanswerindicator&gt;&lt;answers&gt;&lt;answer&gt;&lt;guid&gt;3563558624B64F1B9084EC39FBF21E86&lt;/guid&gt;&lt;answertext&gt;More TSH/TRH&lt;/answertext&gt;&lt;valuetype&gt;-1&lt;/valuetype&gt;&lt;/answer&gt;&lt;answer&gt;&lt;guid&gt;27747EAE99F44552BBCD608945E4170F&lt;/guid&gt;&lt;answertext&gt;Smaller thyroid gland&lt;/answertext&gt;&lt;valuetype&gt;1&lt;/valuetype&gt;&lt;/answer&gt;&lt;answer&gt;&lt;guid&gt;3C3E0D49D1B542B9BBE2197E31F6CB09&lt;/guid&gt;&lt;answertext&gt;Less iodine incorporation&lt;/answertext&gt;&lt;valuetype&gt;-1&lt;/valuetype&gt;&lt;/answer&gt;&lt;/answers&gt;&lt;/multichoice&gt;&lt;/questions&gt;&lt;/questionlist&gt;"/>
  <p:tag name="LIVECHARTING" val="False"/>
  <p:tag name="CHARTTYPE" val="0"/>
  <p:tag name="CHARTDEFINEDCOLORS" val="3,6,10,45,32,50,13,4,9,55,1"/>
  <p:tag name="HASRESULTS" val="True"/>
  <p:tag name="RESULTS" val="Radioactive iodine would work by[;crlf;]89[;]91[;]89[;]False[;]70[;][;crlf;]2.0337[;]2[;]0.4608[;]0.2123[;crlf;]8[;]-1[;]More TSH/TRH1[;]More TSH/TRH[;][;crlf;]70[;]1[;]Smaller thyroid gland2[;]Smaller thyroid gland[;][;crlf;]11[;]-1[;]Less iodine incorporation3[;]Less iodine incorporation[;][;crlf;]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ZEROBASED" val="Fals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  <p:tag name="DEFINEDCOLORS" val="3,6,10,45,32,50,13,4,9,55,1"/>
  <p:tag name="COLORTYPE" val="SCHEME"/>
  <p:tag name="NUMBERFORMAT" val="0"/>
  <p:tag name="LABELFORMAT" val="0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  <p:tag name="DEFINEDCOLORS" val="3,6,10,45,32,50,13,4,9,55,1"/>
  <p:tag name="COLORTYPE" val="SCHEME"/>
  <p:tag name="NUMBERFORMAT" val="0"/>
  <p:tag name="LABELFORMAT" val="0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CAI" val="True"/>
  <p:tag name="TYPE" val="0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PCOUNTDOWNSECONDS" val="30"/>
  <p:tag name="TYPE" val="0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GUID" val="3AE58FBA7F214BC0BA1342A46BA20362"/>
  <p:tag name="AUTOOPENPOLL" val="False"/>
  <p:tag name="TYPE" val="MultiChoiceSlide"/>
  <p:tag name="TPSLIDEBULLETSTYLE" val="2"/>
  <p:tag name="TPQUESTIONXML" val="&lt;?xml version=&quot;1.0&quot; encoding=&quot;UTF-8&quot; standalone=&quot;yes&quot;?&gt;&lt;questionlist&gt;&lt;properties&gt;&lt;guid&gt;AEB04DA1CB7C4814B8CF1984A2EB5D7F&lt;/guid&gt;&lt;date&gt;4/16/2015 11:17:59 AM&lt;/date&gt;&lt;/properties&gt;&lt;questionlisttemplate&gt;&lt;correctvalue&gt;1&lt;/correctvalue&gt;&lt;incorrectvalue&gt;0&lt;/incorrectvalue&gt;&lt;numberofquestions&gt;1&lt;/numberofquestions&gt;&lt;questiontype&gt;1&lt;/questiontype&gt;&lt;numberofchoices&gt;4&lt;/numberofchoices&gt;&lt;bulletstyle&gt;2&lt;/bulletstyle&gt;&lt;questionfont&gt;Verdana&lt;/questionfont&gt;&lt;questionfontsize&gt;12&lt;/questionfontsize&gt;&lt;answerfont&gt;Verdana&lt;/answerfont&gt;&lt;answerfontsize&gt;12&lt;/answerfontsize&gt;&lt;showresults&gt;True&lt;/showresults&gt;&lt;countdowntime&gt;30&lt;/countdowntime&gt;&lt;responsegrid&gt;0&lt;/responsegrid&gt;&lt;/questionlisttemplate&gt;&lt;questions&gt;&lt;multichoice&gt;&lt;guid&gt;3AE58FBA7F214BC0BA1342A46BA20362&lt;/guid&gt;&lt;repollguid&gt;AE9816C7F33E4A9D99665A46367A3FDF&lt;/repollguid&gt;&lt;sourceid&gt;6F23202487164D9A8E05E3953274185D&lt;/sourceid&gt;&lt;questiontext&gt;Beta blockers would probably ameliorate which of these?&lt;/questiontext&gt;&lt;showresults&gt;True&lt;/showresults&gt;&lt;responsegrid&gt;0&lt;/responsegrid&gt;&lt;countdowntimer&gt;True&lt;/countdowntimer&gt;&lt;countdowntime&gt;30&lt;/countdowntime&gt;&lt;correctvalue&gt;1&lt;/correctvalue&gt;&lt;incorrectvalue&gt;0&lt;/incorrectvalue&gt;&lt;responselimit&gt;1&lt;/responselimit&gt;&lt;bulletstyle&gt;2&lt;/bulletstyle&gt;&lt;correctanswerindicator&gt;True&lt;/correctanswerindicator&gt;&lt;answers&gt;&lt;answer&gt;&lt;guid&gt;0CFD15E71EA647E69F7BE5940075992B&lt;/guid&gt;&lt;answertext&gt;TSH/TRH levels&lt;/answertext&gt;&lt;valuetype&gt;-1&lt;/valuetype&gt;&lt;/answer&gt;&lt;answer&gt;&lt;guid&gt;752A3AF9866F4187A5E48083B14AFFE2&lt;/guid&gt;&lt;answertext&gt;Tachycardia&lt;/answertext&gt;&lt;valuetype&gt;1&lt;/valuetype&gt;&lt;/answer&gt;&lt;answer&gt;&lt;guid&gt;8A37F4B8E1024FBAB35A4038762E233A&lt;/guid&gt;&lt;answertext&gt;Eye bulging&lt;/answertext&gt;&lt;valuetype&gt;-1&lt;/valuetype&gt;&lt;/answer&gt;&lt;answer&gt;&lt;guid&gt;7F3184034CC84F9BA3AB0C86E218D568&lt;/guid&gt;&lt;answertext&gt;Menstrual cycle&lt;/answertext&gt;&lt;valuetype&gt;-1&lt;/valuetype&gt;&lt;/answer&gt;&lt;/answers&gt;&lt;/multichoice&gt;&lt;/questions&gt;&lt;/questionlist&gt;"/>
  <p:tag name="LIVECHARTING" val="False"/>
  <p:tag name="CHARTTYPE" val="0"/>
  <p:tag name="CHARTDEFINEDCOLORS" val="3,6,10,45,32,50,13,4,9,55,1"/>
  <p:tag name="HASRESULTS" val="True"/>
  <p:tag name="RESULTS" val="Beta blockers would probably ameliorate which of these?[;crlf;]91[;]91[;]91[;]False[;]83[;][;crlf;]1.967[;]2[;]0.3461[;]0.1198[;crlf;]6[;]-1[;]TSH/TRH levels1[;]TSH/TRH levels[;][;crlf;]83[;]1[;]Tachycardia2[;]Tachycardia[;][;crlf;]1[;]-1[;]Eye bulging3[;]Eye bulging[;][;crlf;]1[;]-1[;]Menstrual cycle4[;]Menstrual cycle[;][;crlf;]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ZEROBASED" val="False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  <p:tag name="DEFINEDCOLORS" val="3,6,10,45,32,50,13,4,9,55,1"/>
  <p:tag name="COLORTYPE" val="SCHEME"/>
  <p:tag name="NUMBERFORMAT" val="0"/>
  <p:tag name="LABELFORMAT" val="0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CAI" val="True"/>
  <p:tag name="TYPE" val="0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PCOUNTDOWNSECONDS" val="30"/>
  <p:tag name="TYPE" val="0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198</TotalTime>
  <Words>918</Words>
  <Application>Microsoft Macintosh PowerPoint</Application>
  <PresentationFormat>On-screen Show (4:3)</PresentationFormat>
  <Paragraphs>179</Paragraphs>
  <Slides>41</Slides>
  <Notes>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2" baseType="lpstr">
      <vt:lpstr>Office Theme</vt:lpstr>
      <vt:lpstr>Clinical Case “A”</vt:lpstr>
      <vt:lpstr>Be honest, did you read the clinical case already?</vt:lpstr>
      <vt:lpstr>Presentation</vt:lpstr>
      <vt:lpstr>More Presentation</vt:lpstr>
      <vt:lpstr>Menstrual Cycle</vt:lpstr>
      <vt:lpstr>Which hormone does not control the menstrual cycle?</vt:lpstr>
      <vt:lpstr>Which hormone(s) is/are released from the anterior pituitary</vt:lpstr>
      <vt:lpstr>Menstrual Cycle Control</vt:lpstr>
      <vt:lpstr>Menstrual Cycle Control</vt:lpstr>
      <vt:lpstr>Prolactin Feedback</vt:lpstr>
      <vt:lpstr>Which disorder could reduce menstrual cycle frequency AND loss of vision?</vt:lpstr>
      <vt:lpstr>Where are TRH and DA coming from</vt:lpstr>
      <vt:lpstr>Vision Problems</vt:lpstr>
      <vt:lpstr>Putuitary Tumors</vt:lpstr>
      <vt:lpstr>Physical examination</vt:lpstr>
      <vt:lpstr>Tachycardia</vt:lpstr>
      <vt:lpstr>Question</vt:lpstr>
      <vt:lpstr>Helpful Pictures</vt:lpstr>
      <vt:lpstr>Which does not cause tachycardia</vt:lpstr>
      <vt:lpstr>How can we get tachycardia</vt:lpstr>
      <vt:lpstr>Swollen Neck</vt:lpstr>
      <vt:lpstr>More Physical Evaluation</vt:lpstr>
      <vt:lpstr>More Physical Evaluation</vt:lpstr>
      <vt:lpstr>Do you think the enlarged structure could account for increased tendon responses</vt:lpstr>
      <vt:lpstr>Hormone Levels</vt:lpstr>
      <vt:lpstr>Lab Results</vt:lpstr>
      <vt:lpstr>What hormone is the primary problem?</vt:lpstr>
      <vt:lpstr>HPT Axis</vt:lpstr>
      <vt:lpstr>How could you end up with hyperthyroidism?</vt:lpstr>
      <vt:lpstr>Graves Disease</vt:lpstr>
      <vt:lpstr>This kind of hyperthyroidism should have what?</vt:lpstr>
      <vt:lpstr>Question</vt:lpstr>
      <vt:lpstr>Based on hyperthyroidism we expect…</vt:lpstr>
      <vt:lpstr>What is the most likely reason for muscle weakness?</vt:lpstr>
      <vt:lpstr>What caused the bruit (swishing sound in the throat)?</vt:lpstr>
      <vt:lpstr>Why was there less menstruation</vt:lpstr>
      <vt:lpstr>How could you reduce thyroid hormone levels?</vt:lpstr>
      <vt:lpstr>PTU would work via</vt:lpstr>
      <vt:lpstr>Radioactive iodine would work by </vt:lpstr>
      <vt:lpstr>Beta blockers would probably ameliorate which of these?</vt:lpstr>
      <vt:lpstr>Good luck on the midterm!</vt:lpstr>
    </vt:vector>
  </TitlesOfParts>
  <Company>UT-HSC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Clinical Case “A”</dc:title>
  <dc:creator>Dave Bridges</dc:creator>
  <cp:lastModifiedBy>Dave Bridges</cp:lastModifiedBy>
  <cp:revision>27</cp:revision>
  <dcterms:created xsi:type="dcterms:W3CDTF">2015-04-16T00:04:58Z</dcterms:created>
  <dcterms:modified xsi:type="dcterms:W3CDTF">2015-04-16T17:10:47Z</dcterms:modified>
</cp:coreProperties>
</file>